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8" r:id="rId14"/>
    <p:sldId id="267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A8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18" autoAdjust="0"/>
  </p:normalViewPr>
  <p:slideViewPr>
    <p:cSldViewPr>
      <p:cViewPr varScale="1">
        <p:scale>
          <a:sx n="65" d="100"/>
          <a:sy n="65" d="100"/>
        </p:scale>
        <p:origin x="-10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4A1F-CC56-4B79-8BF5-D265868BFC1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654B2-6839-492D-904F-D27560338034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54B2-6839-492D-904F-D27560338034}" type="slidenum">
              <a:rPr lang="en-SG" smtClean="0"/>
              <a:pPr/>
              <a:t>9</a:t>
            </a:fld>
            <a:endParaRPr lang="en-SG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654B2-6839-492D-904F-D27560338034}" type="slidenum">
              <a:rPr lang="en-SG" smtClean="0"/>
              <a:pPr/>
              <a:t>16</a:t>
            </a:fld>
            <a:endParaRPr lang="en-SG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F2F1BB-6FE6-48E6-86C5-02D6A3978A8D}" type="datetimeFigureOut">
              <a:rPr lang="en-US" smtClean="0"/>
              <a:pPr/>
              <a:t>9/8/2008</a:t>
            </a:fld>
            <a:endParaRPr lang="en-SG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64059B-5436-43BB-9ACC-EB456AE9034C}" type="slidenum">
              <a:rPr lang="en-SG" smtClean="0"/>
              <a:pPr/>
              <a:t>‹#›</a:t>
            </a:fld>
            <a:endParaRPr lang="en-SG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unched Tape 9"/>
          <p:cNvSpPr/>
          <p:nvPr/>
        </p:nvSpPr>
        <p:spPr>
          <a:xfrm>
            <a:off x="3071802" y="357166"/>
            <a:ext cx="4786346" cy="2000264"/>
          </a:xfrm>
          <a:prstGeom prst="flowChartPunchedTap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Form 4 </a:t>
            </a:r>
          </a:p>
          <a:p>
            <a:pPr algn="ctr"/>
            <a:r>
              <a:rPr lang="en-US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Commercial studies </a:t>
            </a:r>
            <a:endParaRPr lang="en-SG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Explosion 2 10"/>
          <p:cNvSpPr/>
          <p:nvPr/>
        </p:nvSpPr>
        <p:spPr>
          <a:xfrm>
            <a:off x="2071670" y="2643182"/>
            <a:ext cx="4857784" cy="2500330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u="sng" dirty="0" smtClean="0">
                <a:latin typeface="Comic Sans MS" pitchFamily="66" charset="0"/>
              </a:rPr>
              <a:t>Types of Retail Outlet </a:t>
            </a:r>
            <a:endParaRPr lang="en-SG" i="1" u="sng" dirty="0">
              <a:latin typeface="Comic Sans MS" pitchFamily="66" charset="0"/>
            </a:endParaRPr>
          </a:p>
        </p:txBody>
      </p:sp>
      <p:sp>
        <p:nvSpPr>
          <p:cNvPr id="15" name="Sun 14"/>
          <p:cNvSpPr/>
          <p:nvPr/>
        </p:nvSpPr>
        <p:spPr>
          <a:xfrm>
            <a:off x="7358082" y="0"/>
            <a:ext cx="1357290" cy="12858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357694"/>
            <a:ext cx="1500166" cy="137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5357">
            <a:off x="6846395" y="2475297"/>
            <a:ext cx="191548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071678"/>
            <a:ext cx="2000264" cy="151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86322"/>
            <a:ext cx="2143140" cy="160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4744" y="5143512"/>
            <a:ext cx="1714512" cy="14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4422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</p:txBody>
      </p:sp>
      <p:sp>
        <p:nvSpPr>
          <p:cNvPr id="3" name="Flowchart: Alternate Process 2"/>
          <p:cNvSpPr/>
          <p:nvPr/>
        </p:nvSpPr>
        <p:spPr>
          <a:xfrm>
            <a:off x="785786" y="1071546"/>
            <a:ext cx="2500330" cy="100013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smtClean="0"/>
              <a:t>Variety Chain Stores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868" y="928670"/>
            <a:ext cx="457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Main Features:</a:t>
            </a:r>
          </a:p>
          <a:p>
            <a:endParaRPr lang="en-US" sz="2800" dirty="0" smtClean="0"/>
          </a:p>
          <a:p>
            <a:r>
              <a:rPr lang="en-US" sz="2800" dirty="0" smtClean="0"/>
              <a:t>1.Variety chain stores combined the features of multiple shop and</a:t>
            </a:r>
          </a:p>
          <a:p>
            <a:r>
              <a:rPr lang="en-US" sz="2800" dirty="0" smtClean="0"/>
              <a:t>Department stores.</a:t>
            </a:r>
          </a:p>
          <a:p>
            <a:endParaRPr lang="en-US" sz="2800" dirty="0" smtClean="0"/>
          </a:p>
          <a:p>
            <a:r>
              <a:rPr lang="en-US" sz="2800" dirty="0" smtClean="0"/>
              <a:t>2.It occupied smaller premises and does not offer any facilities as the</a:t>
            </a:r>
          </a:p>
          <a:p>
            <a:r>
              <a:rPr lang="en-US" sz="2800" dirty="0" smtClean="0"/>
              <a:t>Department stores.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u="sng" dirty="0" smtClean="0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82252">
            <a:off x="552226" y="3198067"/>
            <a:ext cx="277540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3306" y="1071546"/>
            <a:ext cx="521497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>Main Features:</a:t>
            </a:r>
          </a:p>
          <a:p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1.The goods sold are normally foodstuff, personal and household goods</a:t>
            </a: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And branded goods where there are light and inexpensive goods.</a:t>
            </a:r>
          </a:p>
          <a:p>
            <a:endParaRPr lang="en-US" sz="28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800" dirty="0" smtClean="0">
                <a:latin typeface="Aharoni" pitchFamily="2" charset="-79"/>
                <a:cs typeface="Aharoni" pitchFamily="2" charset="-79"/>
              </a:rPr>
              <a:t>2. Example : Jaya Supermarket In Kuala Lumpur and Yaohan in Singapore. </a:t>
            </a:r>
          </a:p>
        </p:txBody>
      </p:sp>
      <p:sp>
        <p:nvSpPr>
          <p:cNvPr id="5" name="Double Wave 4"/>
          <p:cNvSpPr/>
          <p:nvPr/>
        </p:nvSpPr>
        <p:spPr>
          <a:xfrm>
            <a:off x="642910" y="357166"/>
            <a:ext cx="3000396" cy="1000132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      </a:t>
            </a:r>
            <a:r>
              <a:rPr lang="en-US" sz="2400" b="1" dirty="0" smtClean="0"/>
              <a:t> </a:t>
            </a:r>
            <a:r>
              <a:rPr lang="en-US" sz="2400" b="1" u="sng" dirty="0" smtClean="0"/>
              <a:t>Supermarket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4875">
            <a:off x="413428" y="2188788"/>
            <a:ext cx="3061604" cy="217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04074">
            <a:off x="257809" y="593440"/>
            <a:ext cx="1774157" cy="132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20141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3351">
            <a:off x="277912" y="2618122"/>
            <a:ext cx="3098783" cy="179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71941">
            <a:off x="3845455" y="2581539"/>
            <a:ext cx="2512893" cy="18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33835">
            <a:off x="407372" y="4641342"/>
            <a:ext cx="2884203" cy="214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786322"/>
            <a:ext cx="249371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Double Wave 12"/>
          <p:cNvSpPr/>
          <p:nvPr/>
        </p:nvSpPr>
        <p:spPr>
          <a:xfrm>
            <a:off x="4714876" y="0"/>
            <a:ext cx="3143272" cy="1428760"/>
          </a:xfrm>
          <a:prstGeom prst="double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Here are some picture that 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ndalus" pitchFamily="2" charset="-78"/>
                <a:cs typeface="Andalus" pitchFamily="2" charset="-78"/>
              </a:rPr>
              <a:t>Where we can see at supermarket!</a:t>
            </a:r>
            <a:endParaRPr lang="en-SG" sz="2000" dirty="0">
              <a:solidFill>
                <a:srgbClr val="002060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572008"/>
            <a:ext cx="182233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26" y="1785926"/>
            <a:ext cx="161873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1214422"/>
            <a:ext cx="57150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/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1.The supermarket buy in bulk direct from the manufacturer, </a:t>
            </a: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therefore they are able to sell customers at very competitive price.</a:t>
            </a:r>
          </a:p>
          <a:p>
            <a:pPr marL="342900" indent="-342900"/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2. Customers benefit from quick service and can take their own time to </a:t>
            </a: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select the supermarket is run efficiently.</a:t>
            </a:r>
          </a:p>
        </p:txBody>
      </p:sp>
      <p:sp>
        <p:nvSpPr>
          <p:cNvPr id="5" name="Double Wave 4"/>
          <p:cNvSpPr/>
          <p:nvPr/>
        </p:nvSpPr>
        <p:spPr>
          <a:xfrm>
            <a:off x="571472" y="642918"/>
            <a:ext cx="2214578" cy="785818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</a:t>
            </a:r>
            <a:r>
              <a:rPr lang="en-US" u="sng" dirty="0" smtClean="0"/>
              <a:t>Advantages:</a:t>
            </a:r>
          </a:p>
        </p:txBody>
      </p:sp>
      <p:sp>
        <p:nvSpPr>
          <p:cNvPr id="6" name="Double Wave 5"/>
          <p:cNvSpPr/>
          <p:nvPr/>
        </p:nvSpPr>
        <p:spPr>
          <a:xfrm>
            <a:off x="857224" y="4643446"/>
            <a:ext cx="2643206" cy="642942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      </a:t>
            </a:r>
            <a:r>
              <a:rPr lang="en-US" u="sng" dirty="0" smtClean="0"/>
              <a:t>Disadvantages: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976" y="5288340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1.Open displayed encourages shop lifting.</a:t>
            </a:r>
          </a:p>
          <a:p>
            <a:pPr marL="342900" indent="-342900"/>
            <a:endParaRPr lang="en-US" sz="24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2060"/>
                </a:solidFill>
              </a:rPr>
              <a:t>2. No personal services to consumers.</a:t>
            </a:r>
            <a:endParaRPr lang="en-SG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28596" y="285728"/>
            <a:ext cx="3714776" cy="857256"/>
          </a:xfrm>
          <a:prstGeom prst="cloudCallout">
            <a:avLst>
              <a:gd name="adj1" fmla="val -12191"/>
              <a:gd name="adj2" fmla="val 40212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Hypermarket</a:t>
            </a:r>
            <a:endParaRPr lang="en-SG" sz="2400" u="sng" dirty="0">
              <a:solidFill>
                <a:schemeClr val="tx1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3500430" y="285728"/>
            <a:ext cx="214314" cy="21431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" name="Heart 6"/>
          <p:cNvSpPr/>
          <p:nvPr/>
        </p:nvSpPr>
        <p:spPr>
          <a:xfrm>
            <a:off x="1214414" y="214290"/>
            <a:ext cx="214314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Heart 7"/>
          <p:cNvSpPr/>
          <p:nvPr/>
        </p:nvSpPr>
        <p:spPr>
          <a:xfrm>
            <a:off x="2714612" y="214290"/>
            <a:ext cx="214314" cy="28575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Heart 8"/>
          <p:cNvSpPr/>
          <p:nvPr/>
        </p:nvSpPr>
        <p:spPr>
          <a:xfrm rot="455269">
            <a:off x="3590109" y="735943"/>
            <a:ext cx="346819" cy="2992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Heart 9"/>
          <p:cNvSpPr/>
          <p:nvPr/>
        </p:nvSpPr>
        <p:spPr>
          <a:xfrm rot="455269" flipV="1">
            <a:off x="733519" y="1086541"/>
            <a:ext cx="247466" cy="306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Heart 10"/>
          <p:cNvSpPr/>
          <p:nvPr/>
        </p:nvSpPr>
        <p:spPr>
          <a:xfrm rot="21018372">
            <a:off x="595165" y="599734"/>
            <a:ext cx="362057" cy="31211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/>
          <p:cNvSpPr/>
          <p:nvPr/>
        </p:nvSpPr>
        <p:spPr>
          <a:xfrm>
            <a:off x="357158" y="1785926"/>
            <a:ext cx="736939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rgbClr val="002060"/>
                </a:solidFill>
              </a:rPr>
              <a:t>Main Features:</a:t>
            </a:r>
          </a:p>
          <a:p>
            <a:endParaRPr lang="en-US" u="sng" dirty="0" smtClean="0"/>
          </a:p>
          <a:p>
            <a:r>
              <a:rPr lang="en-US" dirty="0" smtClean="0"/>
              <a:t>1)A huge supermarket normally twice as large as supermarket where </a:t>
            </a:r>
          </a:p>
          <a:p>
            <a:r>
              <a:rPr lang="en-US" dirty="0" smtClean="0"/>
              <a:t>the floor  space can be greater than 2500 sq.meter and  often</a:t>
            </a:r>
          </a:p>
          <a:p>
            <a:r>
              <a:rPr lang="en-US" dirty="0" smtClean="0"/>
              <a:t> sided outside large town.</a:t>
            </a:r>
          </a:p>
          <a:p>
            <a:endParaRPr lang="en-US" dirty="0" smtClean="0"/>
          </a:p>
          <a:p>
            <a:r>
              <a:rPr lang="en-US" dirty="0" smtClean="0"/>
              <a:t>2)It attract shopper who want to buy large amount of goods.</a:t>
            </a:r>
          </a:p>
          <a:p>
            <a:endParaRPr lang="en-US" dirty="0" smtClean="0"/>
          </a:p>
          <a:p>
            <a:r>
              <a:rPr lang="en-US" dirty="0" smtClean="0"/>
              <a:t>3)Example : Boulevard in Miri, Giant in Kuala Lumpur.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304763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500570"/>
            <a:ext cx="13971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40580">
            <a:off x="4994978" y="196453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214422"/>
            <a:ext cx="16421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714884"/>
            <a:ext cx="202739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286380" y="6143644"/>
            <a:ext cx="1714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Giant in Brunei</a:t>
            </a:r>
            <a:endParaRPr lang="en-S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7290" y="6215082"/>
            <a:ext cx="1998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Boulevard in Miri</a:t>
            </a:r>
            <a:endParaRPr lang="en-S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Point Star 6"/>
          <p:cNvSpPr/>
          <p:nvPr/>
        </p:nvSpPr>
        <p:spPr>
          <a:xfrm rot="21313470">
            <a:off x="29940" y="95413"/>
            <a:ext cx="3566705" cy="1269679"/>
          </a:xfrm>
          <a:prstGeom prst="star7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Advantages:</a:t>
            </a:r>
            <a:endParaRPr lang="en-SG" sz="2400" dirty="0"/>
          </a:p>
        </p:txBody>
      </p:sp>
      <p:sp>
        <p:nvSpPr>
          <p:cNvPr id="8" name="Rectangle 7"/>
          <p:cNvSpPr/>
          <p:nvPr/>
        </p:nvSpPr>
        <p:spPr>
          <a:xfrm rot="21443225">
            <a:off x="92333" y="1387915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2400" dirty="0" smtClean="0"/>
              <a:t>1.The supermarket buy in bulk direct from the manufacturer, </a:t>
            </a:r>
          </a:p>
          <a:p>
            <a:pPr marL="342900" indent="-342900"/>
            <a:r>
              <a:rPr lang="en-US" sz="2400" dirty="0" smtClean="0"/>
              <a:t>therefore they are able to sell customers at very competitive price.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r>
              <a:rPr lang="en-US" sz="2400" dirty="0" smtClean="0"/>
              <a:t>2. Customers benefit from quick service and can take their own time to </a:t>
            </a:r>
          </a:p>
          <a:p>
            <a:pPr marL="342900" indent="-342900"/>
            <a:r>
              <a:rPr lang="en-US" sz="2400" dirty="0" smtClean="0"/>
              <a:t>select the supermarket is run efficiently.</a:t>
            </a:r>
          </a:p>
        </p:txBody>
      </p:sp>
      <p:sp>
        <p:nvSpPr>
          <p:cNvPr id="9" name="Rectangle 8"/>
          <p:cNvSpPr/>
          <p:nvPr/>
        </p:nvSpPr>
        <p:spPr>
          <a:xfrm rot="222176">
            <a:off x="4720898" y="34947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r>
              <a:rPr lang="en-US" sz="2000" b="1" dirty="0" smtClean="0"/>
              <a:t>1.Open displayed encourages shop lifting.</a:t>
            </a:r>
          </a:p>
          <a:p>
            <a:pPr marL="342900" indent="-342900"/>
            <a:endParaRPr lang="en-US" sz="2000" b="1" dirty="0" smtClean="0"/>
          </a:p>
          <a:p>
            <a:pPr marL="342900" indent="-342900"/>
            <a:r>
              <a:rPr lang="en-US" sz="2000" b="1" dirty="0" smtClean="0"/>
              <a:t>2. No personal services to consumers.</a:t>
            </a:r>
            <a:endParaRPr lang="en-SG" sz="2000" b="1" dirty="0"/>
          </a:p>
        </p:txBody>
      </p:sp>
      <p:sp>
        <p:nvSpPr>
          <p:cNvPr id="6" name="Frame 5"/>
          <p:cNvSpPr/>
          <p:nvPr/>
        </p:nvSpPr>
        <p:spPr>
          <a:xfrm>
            <a:off x="4591773" y="2083927"/>
            <a:ext cx="4551165" cy="3690277"/>
          </a:xfrm>
          <a:prstGeom prst="frame">
            <a:avLst>
              <a:gd name="adj1" fmla="val 17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 rot="719009">
            <a:off x="5247515" y="1476472"/>
            <a:ext cx="3354446" cy="135396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u="sng" dirty="0" smtClean="0"/>
              <a:t>Disadvantages:</a:t>
            </a:r>
            <a:endParaRPr lang="en-SG" sz="2000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00010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786454"/>
            <a:ext cx="15716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Vertical Scroll 4"/>
          <p:cNvSpPr/>
          <p:nvPr/>
        </p:nvSpPr>
        <p:spPr>
          <a:xfrm>
            <a:off x="3286116" y="785794"/>
            <a:ext cx="3500462" cy="5572140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Mail order business is run by manufactures , department stores or specialist mail order warehouses.</a:t>
            </a:r>
            <a:endParaRPr lang="en-SG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Goods are ordered through mail .</a:t>
            </a:r>
          </a:p>
          <a:p>
            <a:pPr algn="ctr"/>
            <a:endPara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Example of goods sold : Beg, costume, t-shirt, jewellery , books, </a:t>
            </a:r>
            <a:endParaRPr lang="en-SG" sz="2000" dirty="0" smtClean="0">
              <a:latin typeface="Aharoni" pitchFamily="2" charset="-79"/>
              <a:cs typeface="Aharoni" pitchFamily="2" charset="-79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etc.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678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20791314">
            <a:off x="1316128" y="2360685"/>
            <a:ext cx="1997994" cy="1108906"/>
          </a:xfrm>
          <a:prstGeom prst="rightArrow">
            <a:avLst>
              <a:gd name="adj1" fmla="val 41098"/>
              <a:gd name="adj2" fmla="val 390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Main features</a:t>
            </a:r>
            <a:endParaRPr lang="en-SG" b="1" u="sng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44527">
            <a:off x="635688" y="5017135"/>
            <a:ext cx="1214446" cy="146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571876"/>
            <a:ext cx="1428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786190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own Arrow Callout 11"/>
          <p:cNvSpPr/>
          <p:nvPr/>
        </p:nvSpPr>
        <p:spPr>
          <a:xfrm>
            <a:off x="428596" y="714356"/>
            <a:ext cx="3084353" cy="1319648"/>
          </a:xfrm>
          <a:prstGeom prst="downArrowCallout">
            <a:avLst>
              <a:gd name="adj1" fmla="val 21114"/>
              <a:gd name="adj2" fmla="val 0"/>
              <a:gd name="adj3" fmla="val 19984"/>
              <a:gd name="adj4" fmla="val 727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u="sng" dirty="0" smtClean="0"/>
              <a:t>Mail order business</a:t>
            </a:r>
            <a:endParaRPr lang="en-SG" sz="2800" b="1" u="sng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5786" y="428604"/>
            <a:ext cx="47863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Advantages :</a:t>
            </a:r>
          </a:p>
          <a:p>
            <a:pPr algn="ctr"/>
            <a:endParaRPr lang="en-SG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0" y="1428736"/>
            <a:ext cx="7858148" cy="2071702"/>
          </a:xfrm>
          <a:prstGeom prst="teardrop">
            <a:avLst>
              <a:gd name="adj" fmla="val 94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TextBox 6"/>
          <p:cNvSpPr txBox="1"/>
          <p:nvPr/>
        </p:nvSpPr>
        <p:spPr>
          <a:xfrm>
            <a:off x="1071538" y="1785926"/>
            <a:ext cx="6215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1.Customer can buy on credit.</a:t>
            </a:r>
          </a:p>
          <a:p>
            <a:endParaRPr lang="en-US" sz="2400" dirty="0" smtClean="0"/>
          </a:p>
          <a:p>
            <a:r>
              <a:rPr lang="en-US" sz="2400" dirty="0" smtClean="0"/>
              <a:t>2.Customer may return unwanted good easily.</a:t>
            </a:r>
            <a:endParaRPr lang="en-SG" sz="2400" dirty="0"/>
          </a:p>
        </p:txBody>
      </p:sp>
      <p:sp>
        <p:nvSpPr>
          <p:cNvPr id="8" name="Rectangle 7"/>
          <p:cNvSpPr/>
          <p:nvPr/>
        </p:nvSpPr>
        <p:spPr>
          <a:xfrm>
            <a:off x="285720" y="3500438"/>
            <a:ext cx="5273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Disadvantages :</a:t>
            </a:r>
            <a:endParaRPr lang="en-US" sz="5400" b="1" u="sng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2357422" y="4500570"/>
            <a:ext cx="6000792" cy="2071702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1.Lack of personal contact.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2.Goods may be  bought cheaper direct from the shop</a:t>
            </a:r>
            <a:endParaRPr lang="en-SG" sz="2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428736"/>
            <a:ext cx="300039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Done by: </a:t>
            </a:r>
          </a:p>
          <a:p>
            <a:pPr algn="ctr"/>
            <a:endParaRPr lang="en-US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juLiana tan,</a:t>
            </a:r>
          </a:p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Abdul alif,</a:t>
            </a:r>
          </a:p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Aissah</a:t>
            </a:r>
          </a:p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</a:p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Nasir~~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499692">
            <a:off x="3743800" y="145462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G" dirty="0" smtClean="0"/>
              <a:t/>
            </a:r>
            <a:br>
              <a:rPr lang="en-SG" dirty="0" smtClean="0"/>
            </a:br>
            <a:r>
              <a:rPr lang="en-SG" dirty="0" smtClean="0"/>
              <a:t>........¶¶¶¶¶¶...... ......¶¶¶¶¶¶</a:t>
            </a:r>
            <a:br>
              <a:rPr lang="en-SG" dirty="0" smtClean="0"/>
            </a:br>
            <a:r>
              <a:rPr lang="en-SG" dirty="0" smtClean="0"/>
              <a:t>....¶¶¶¶¶¶¶¶¶¶....¶¶ ¶¶¶¶¶¶¶¶</a:t>
            </a:r>
            <a:br>
              <a:rPr lang="en-SG" dirty="0" smtClean="0"/>
            </a:br>
            <a:r>
              <a:rPr lang="en-SG" dirty="0" smtClean="0"/>
              <a:t>..¶¶¶¶¶¶¶¶¶¶¶¶¶¶¶¶.. ......¶¶¶¶</a:t>
            </a:r>
            <a:br>
              <a:rPr lang="en-SG" dirty="0" smtClean="0"/>
            </a:br>
            <a:r>
              <a:rPr lang="en-SG" dirty="0" smtClean="0"/>
              <a:t>¶¶¶¶¶¶¶¶¶¶¶¶¶¶¶¶¶¶.. ......¶¶¶¶</a:t>
            </a:r>
            <a:br>
              <a:rPr lang="en-SG" dirty="0" smtClean="0"/>
            </a:br>
            <a:r>
              <a:rPr lang="en-SG" dirty="0" smtClean="0"/>
              <a:t>¶¶¶¶¶¶¶¶¶¶¶¶¶¶¶¶¶¶¶. ...¶¶¶¶¶</a:t>
            </a:r>
            <a:br>
              <a:rPr lang="en-SG" dirty="0" smtClean="0"/>
            </a:br>
            <a:r>
              <a:rPr lang="en-SG" dirty="0" smtClean="0"/>
              <a:t>¶¶¶¶¶¶¶¶¶¶¶¶¶¶¶¶¶¶¶ ..¶¶¶¶¶..</a:t>
            </a:r>
            <a:br>
              <a:rPr lang="en-SG" dirty="0" smtClean="0"/>
            </a:br>
            <a:r>
              <a:rPr lang="en-SG" dirty="0" smtClean="0"/>
              <a:t>....¶¶¶¶¶¶¶¶¶¶¶¶¶¶¶¶ ¶¶¶¶¶</a:t>
            </a:r>
            <a:br>
              <a:rPr lang="en-SG" dirty="0" smtClean="0"/>
            </a:br>
            <a:r>
              <a:rPr lang="en-SG" dirty="0" smtClean="0"/>
              <a:t>..........¶¶¶¶¶¶¶¶¶¶ ¶¶¶¶¶¶</a:t>
            </a:r>
            <a:br>
              <a:rPr lang="en-SG" dirty="0" smtClean="0"/>
            </a:br>
            <a:r>
              <a:rPr lang="en-SG" dirty="0" smtClean="0"/>
              <a:t>..............¶¶¶¶¶¶ ¶¶¶¶¶¶¶</a:t>
            </a:r>
            <a:br>
              <a:rPr lang="en-SG" dirty="0" smtClean="0"/>
            </a:br>
            <a:r>
              <a:rPr lang="en-SG" dirty="0" smtClean="0"/>
              <a:t>..................¶¶ ¶¶¶¶¶¶</a:t>
            </a:r>
            <a:br>
              <a:rPr lang="en-SG" dirty="0" smtClean="0"/>
            </a:br>
            <a:r>
              <a:rPr lang="en-SG" dirty="0" smtClean="0"/>
              <a:t>.................... ..¶¶¶¶</a:t>
            </a:r>
            <a:br>
              <a:rPr lang="en-SG" dirty="0" smtClean="0"/>
            </a:br>
            <a:endParaRPr lang="en-SG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64344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2071678"/>
            <a:ext cx="4508230" cy="45720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2800" u="sng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1.Large-scale retailers:</a:t>
            </a:r>
          </a:p>
          <a:p>
            <a:pPr marL="342900" indent="-342900" algn="ctr"/>
            <a:endParaRPr lang="en-SG" sz="2800" u="sng" dirty="0" smtClean="0">
              <a:solidFill>
                <a:schemeClr val="bg2">
                  <a:lumMod val="10000"/>
                </a:schemeClr>
              </a:solidFill>
              <a:latin typeface="Adobe Caslon Pro Bold" pitchFamily="18" charset="0"/>
              <a:cs typeface="Aharoni" pitchFamily="2" charset="-79"/>
            </a:endParaRPr>
          </a:p>
          <a:p>
            <a:pPr marL="342900" indent="-342900"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          a) Multiple shop (chain store)</a:t>
            </a:r>
          </a:p>
          <a:p>
            <a:pPr marL="342900" indent="-342900"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b) Department store </a:t>
            </a:r>
          </a:p>
          <a:p>
            <a:pPr marL="342900" indent="-342900"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c) Variety chain store</a:t>
            </a:r>
          </a:p>
          <a:p>
            <a:pPr marL="342900" indent="-342900"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d) Supermarket</a:t>
            </a:r>
          </a:p>
          <a:p>
            <a:pPr marL="342900" indent="-342900"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e) Hypermarket</a:t>
            </a:r>
          </a:p>
          <a:p>
            <a:pPr marL="342900" indent="-342900" algn="ctr"/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f) Mail order business </a:t>
            </a:r>
          </a:p>
        </p:txBody>
      </p:sp>
      <p:sp>
        <p:nvSpPr>
          <p:cNvPr id="4" name="Rectangular Callout 3"/>
          <p:cNvSpPr/>
          <p:nvPr/>
        </p:nvSpPr>
        <p:spPr>
          <a:xfrm rot="1284348">
            <a:off x="4349635" y="941367"/>
            <a:ext cx="3212260" cy="2128905"/>
          </a:xfrm>
          <a:prstGeom prst="wedgeRectCallout">
            <a:avLst>
              <a:gd name="adj1" fmla="val -40740"/>
              <a:gd name="adj2" fmla="val 67795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2">
                  <a:lumMod val="10000"/>
                </a:schemeClr>
              </a:solidFill>
              <a:latin typeface="Adobe Garamond Pro Bold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dobe Garamond Pro Bold" pitchFamily="18" charset="0"/>
              </a:rPr>
              <a:t>There are three main types of </a:t>
            </a:r>
          </a:p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dobe Garamond Pro Bold" pitchFamily="18" charset="0"/>
              </a:rPr>
              <a:t>Retail Outlet. One of them are :</a:t>
            </a:r>
            <a:endParaRPr lang="en-SG" sz="2400" dirty="0">
              <a:solidFill>
                <a:schemeClr val="tx2">
                  <a:lumMod val="1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43813">
            <a:off x="91134" y="228528"/>
            <a:ext cx="164405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214578" cy="165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0"/>
            <a:ext cx="190916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02645">
            <a:off x="4211676" y="3751231"/>
            <a:ext cx="1225207" cy="15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19538283">
            <a:off x="405939" y="894196"/>
            <a:ext cx="164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Hypermarket</a:t>
            </a:r>
            <a:endParaRPr lang="en-SG" b="1" u="sng" dirty="0"/>
          </a:p>
        </p:txBody>
      </p:sp>
      <p:sp>
        <p:nvSpPr>
          <p:cNvPr id="10" name="TextBox 9"/>
          <p:cNvSpPr txBox="1"/>
          <p:nvPr/>
        </p:nvSpPr>
        <p:spPr>
          <a:xfrm rot="20918960">
            <a:off x="4231794" y="5263278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Variety chain store</a:t>
            </a:r>
            <a:endParaRPr lang="en-SG" u="sng" dirty="0"/>
          </a:p>
        </p:txBody>
      </p:sp>
      <p:sp>
        <p:nvSpPr>
          <p:cNvPr id="11" name="Rectangle 10"/>
          <p:cNvSpPr/>
          <p:nvPr/>
        </p:nvSpPr>
        <p:spPr>
          <a:xfrm>
            <a:off x="2143108" y="1500174"/>
            <a:ext cx="161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Multiple shop </a:t>
            </a:r>
            <a:endParaRPr lang="en-SG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7110110" y="1785926"/>
            <a:ext cx="203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 </a:t>
            </a:r>
            <a:r>
              <a:rPr lang="en-US" b="1" u="sng" dirty="0" smtClean="0">
                <a:latin typeface="Adobe Caslon Pro Bold" pitchFamily="18" charset="0"/>
                <a:cs typeface="Aharoni" pitchFamily="2" charset="-79"/>
              </a:rPr>
              <a:t>Department store</a:t>
            </a:r>
            <a:endParaRPr lang="en-SG" b="1" u="sng" dirty="0"/>
          </a:p>
        </p:txBody>
      </p:sp>
      <p:sp>
        <p:nvSpPr>
          <p:cNvPr id="14" name="Rectangle 13"/>
          <p:cNvSpPr/>
          <p:nvPr/>
        </p:nvSpPr>
        <p:spPr>
          <a:xfrm>
            <a:off x="7358082" y="6286520"/>
            <a:ext cx="1452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Supermarket</a:t>
            </a:r>
            <a:endParaRPr lang="en-SG" u="sng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5072074"/>
            <a:ext cx="1571636" cy="118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2928934"/>
            <a:ext cx="160599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6715140" y="4214818"/>
            <a:ext cx="213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  <a:latin typeface="Adobe Caslon Pro Bold" pitchFamily="18" charset="0"/>
                <a:cs typeface="Aharoni" pitchFamily="2" charset="-79"/>
              </a:rPr>
              <a:t>Mail order business </a:t>
            </a:r>
            <a:endParaRPr lang="en-SG" u="sng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5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805814"/>
            <a:ext cx="7330493" cy="605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Features of Large – scale retailing</a:t>
            </a:r>
          </a:p>
          <a:p>
            <a:endParaRPr lang="en-US" sz="2000" u="sng" dirty="0" smtClean="0"/>
          </a:p>
          <a:p>
            <a:pPr marL="342900" indent="-342900">
              <a:buAutoNum type="arabicParenR"/>
            </a:pPr>
            <a:r>
              <a:rPr lang="en-US" sz="2000" dirty="0" smtClean="0"/>
              <a:t>Capital needed is very large.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Normally run as a public limited company</a:t>
            </a:r>
          </a:p>
          <a:p>
            <a:pPr marL="342900" indent="-342900"/>
            <a:r>
              <a:rPr lang="en-US" sz="2000" dirty="0" smtClean="0"/>
              <a:t>  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u="sng" dirty="0" smtClean="0">
                <a:solidFill>
                  <a:srgbClr val="00B050"/>
                </a:solidFill>
              </a:rPr>
              <a:t>Reason why large retailers buy direct from Manufacturers</a:t>
            </a:r>
          </a:p>
          <a:p>
            <a:pPr marL="342900" indent="-342900"/>
            <a:endParaRPr lang="en-US" sz="2000" u="sng" dirty="0"/>
          </a:p>
          <a:p>
            <a:pPr marL="342900" indent="-342900">
              <a:buAutoNum type="arabicParenR"/>
            </a:pPr>
            <a:r>
              <a:rPr lang="en-US" sz="2000" u="sng" dirty="0" smtClean="0">
                <a:solidFill>
                  <a:srgbClr val="FF0000"/>
                </a:solidFill>
              </a:rPr>
              <a:t>Better trade discount</a:t>
            </a:r>
          </a:p>
          <a:p>
            <a:pPr marL="342900" indent="-342900"/>
            <a:endParaRPr lang="en-US" sz="2000" u="sng" dirty="0" smtClean="0"/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buying from manufacturers means the retailers at the large</a:t>
            </a: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 retailers can get better trade discount, hence, they pay a lower </a:t>
            </a: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Price for their goods.</a:t>
            </a:r>
          </a:p>
          <a:p>
            <a:pPr marL="342900" indent="-342900"/>
            <a:endParaRPr lang="en-US" sz="2000" dirty="0" smtClean="0">
              <a:sym typeface="Wingdings" pitchFamily="2" charset="2"/>
            </a:endParaRPr>
          </a:p>
          <a:p>
            <a:pPr marL="342900" indent="-342900"/>
            <a:r>
              <a:rPr lang="en-US" sz="2000" u="sng" dirty="0" smtClean="0">
                <a:solidFill>
                  <a:srgbClr val="FF0000"/>
                </a:solidFill>
                <a:sym typeface="Wingdings" pitchFamily="2" charset="2"/>
              </a:rPr>
              <a:t>2)Cash payment</a:t>
            </a:r>
          </a:p>
          <a:p>
            <a:pPr marL="342900" indent="-342900"/>
            <a:r>
              <a:rPr lang="en-US" sz="2000" dirty="0">
                <a:sym typeface="Wingdings" pitchFamily="2" charset="2"/>
              </a:rPr>
              <a:t> </a:t>
            </a:r>
            <a:endParaRPr lang="en-US" sz="2000" dirty="0" smtClean="0">
              <a:sym typeface="Wingdings" pitchFamily="2" charset="2"/>
            </a:endParaRP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since large retailers have sufficient capital, they can afford to </a:t>
            </a:r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pay  in cash.</a:t>
            </a:r>
          </a:p>
          <a:p>
            <a:pPr marL="342900" indent="-342900"/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5357826"/>
            <a:ext cx="1000132" cy="123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786190"/>
            <a:ext cx="928662" cy="115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08"/>
            <a:ext cx="37666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rgbClr val="7030A0"/>
                </a:solidFill>
              </a:rPr>
              <a:t>Types of large – scale retailers</a:t>
            </a:r>
          </a:p>
          <a:p>
            <a:endParaRPr lang="en-US" u="sng" dirty="0"/>
          </a:p>
          <a:p>
            <a:r>
              <a:rPr lang="en-US" sz="2000" b="1" u="sng" dirty="0" smtClean="0"/>
              <a:t>Multiple shops </a:t>
            </a:r>
            <a:r>
              <a:rPr lang="en-US" sz="2000" b="1" dirty="0" smtClean="0"/>
              <a:t>(Chain store)</a:t>
            </a:r>
          </a:p>
          <a:p>
            <a:endParaRPr lang="en-US" u="sng" dirty="0"/>
          </a:p>
          <a:p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>Main feature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S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643314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642918"/>
            <a:ext cx="29596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71934" y="2786058"/>
            <a:ext cx="42488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Goods sold usually on open display </a:t>
            </a:r>
          </a:p>
          <a:p>
            <a:r>
              <a:rPr lang="en-US" sz="2000" dirty="0" smtClean="0"/>
              <a:t>So customer may personally examine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nd select the  goods. Price usually</a:t>
            </a:r>
          </a:p>
          <a:p>
            <a:r>
              <a:rPr lang="en-US" sz="2000" dirty="0" smtClean="0"/>
              <a:t> market, sometimes it employs </a:t>
            </a:r>
          </a:p>
          <a:p>
            <a:r>
              <a:rPr lang="en-US" sz="2000" dirty="0" smtClean="0"/>
              <a:t>self-service or shop assistant</a:t>
            </a:r>
            <a:endParaRPr lang="en-SG" sz="2000" dirty="0"/>
          </a:p>
        </p:txBody>
      </p:sp>
      <p:sp>
        <p:nvSpPr>
          <p:cNvPr id="13" name="5-Point Star 12"/>
          <p:cNvSpPr/>
          <p:nvPr/>
        </p:nvSpPr>
        <p:spPr>
          <a:xfrm>
            <a:off x="3857620" y="3071810"/>
            <a:ext cx="214314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5-Point Star 13"/>
          <p:cNvSpPr/>
          <p:nvPr/>
        </p:nvSpPr>
        <p:spPr>
          <a:xfrm>
            <a:off x="4000496" y="5143512"/>
            <a:ext cx="285752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 </a:t>
            </a:r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4429124" y="5143512"/>
            <a:ext cx="378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Term of sale normally cash.</a:t>
            </a:r>
            <a:endParaRPr lang="en-SG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</a:t>
            </a:r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6" name="Explosion 2 5"/>
          <p:cNvSpPr/>
          <p:nvPr/>
        </p:nvSpPr>
        <p:spPr>
          <a:xfrm>
            <a:off x="0" y="0"/>
            <a:ext cx="5857884" cy="2214554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In Brunei </a:t>
            </a:r>
            <a:r>
              <a:rPr lang="en-US" sz="2000" u="sng" dirty="0" smtClean="0">
                <a:solidFill>
                  <a:schemeClr val="bg2">
                    <a:lumMod val="10000"/>
                  </a:schemeClr>
                </a:solidFill>
              </a:rPr>
              <a:t>example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 of multiple shop are fast food chains.</a:t>
            </a:r>
            <a:endParaRPr lang="en-SG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5720" y="2214554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214554"/>
            <a:ext cx="4563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Kentucky Fried Chicken (KFC)</a:t>
            </a:r>
            <a:endParaRPr lang="en-SG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>
            <a:off x="285720" y="3357562"/>
            <a:ext cx="64294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3286124"/>
            <a:ext cx="206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MacDonald’s</a:t>
            </a:r>
            <a:endParaRPr lang="en-SG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071810"/>
            <a:ext cx="1028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28596" y="4214818"/>
            <a:ext cx="5169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 shop specializing in footwear</a:t>
            </a:r>
          </a:p>
          <a:p>
            <a:r>
              <a:rPr lang="en-US" sz="2800" dirty="0" smtClean="0"/>
              <a:t>Example Bata.</a:t>
            </a:r>
            <a:endParaRPr lang="en-SG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857496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5286388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929198"/>
            <a:ext cx="2500330" cy="167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71546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857496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42976" y="0"/>
            <a:ext cx="3143272" cy="12858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Advantage of Large-scale retailing</a:t>
            </a:r>
            <a:endParaRPr lang="en-SG" dirty="0"/>
          </a:p>
        </p:txBody>
      </p:sp>
      <p:sp>
        <p:nvSpPr>
          <p:cNvPr id="7" name="Frame 6"/>
          <p:cNvSpPr/>
          <p:nvPr/>
        </p:nvSpPr>
        <p:spPr>
          <a:xfrm>
            <a:off x="571472" y="1000108"/>
            <a:ext cx="2571768" cy="71438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643438" y="0"/>
            <a:ext cx="2571768" cy="714380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142984"/>
            <a:ext cx="170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To the retailer</a:t>
            </a:r>
            <a:endParaRPr lang="en-SG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214290"/>
            <a:ext cx="194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 the costumers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857364"/>
            <a:ext cx="4786314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1) Buying in bulk</a:t>
            </a:r>
          </a:p>
          <a:p>
            <a:endParaRPr lang="en-US" sz="2000" b="1" u="sng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buying in bulk direct from</a:t>
            </a:r>
          </a:p>
          <a:p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 manufacturer would give the</a:t>
            </a:r>
          </a:p>
          <a:p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Large retailer better discounts therefore</a:t>
            </a:r>
          </a:p>
          <a:p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lower cost of goods.</a:t>
            </a:r>
          </a:p>
          <a:p>
            <a:endParaRPr lang="en-US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2000" b="1" u="sng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2) Saving on transport</a:t>
            </a:r>
          </a:p>
          <a:p>
            <a:endParaRPr lang="en-US" sz="2000" b="1" u="sng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 S</a:t>
            </a:r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ince they buy in bulk, they can also have </a:t>
            </a:r>
          </a:p>
          <a:p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Their own fleet of transport vehicle where its</a:t>
            </a:r>
          </a:p>
          <a:p>
            <a:r>
              <a:rPr lang="en-US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More cheaper then hiring them from others</a:t>
            </a:r>
          </a:p>
          <a:p>
            <a:endParaRPr lang="en-SG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714356"/>
            <a:ext cx="4228017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u="sng" dirty="0" smtClean="0">
                <a:solidFill>
                  <a:schemeClr val="bg1"/>
                </a:solidFill>
              </a:rPr>
              <a:t>Competitive price</a:t>
            </a:r>
          </a:p>
          <a:p>
            <a:pPr marL="342900" indent="-342900"/>
            <a:endParaRPr lang="en-US" sz="2400" u="sng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Sometimes, the price is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Lower when large retailer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give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“special offers” to attract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 customers.</a:t>
            </a:r>
          </a:p>
          <a:p>
            <a:pPr marL="342900" indent="-342900"/>
            <a:endParaRPr lang="en-US" sz="2400" dirty="0"/>
          </a:p>
          <a:p>
            <a:pPr marL="342900" indent="-342900"/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</a:t>
            </a:r>
            <a:r>
              <a:rPr lang="en-US" sz="24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One stop shopping</a:t>
            </a:r>
          </a:p>
          <a:p>
            <a:pPr marL="342900" indent="-342900"/>
            <a:endParaRPr lang="en-US" sz="2400" u="sng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Customers finds it very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Convenient as they can do all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Their shopping under one roof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Due to the wide range of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goods offered by the various </a:t>
            </a:r>
          </a:p>
          <a:p>
            <a:pPr marL="342900" indent="-342900"/>
            <a:r>
              <a:rPr lang="en-US" sz="2400" dirty="0" smtClean="0">
                <a:solidFill>
                  <a:schemeClr val="bg1"/>
                </a:solidFill>
              </a:rPr>
              <a:t>Departments.</a:t>
            </a:r>
          </a:p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pPr marL="342900" indent="-342900"/>
            <a:endParaRPr lang="en-US" dirty="0" smtClean="0"/>
          </a:p>
          <a:p>
            <a:pPr marL="342900" indent="-342900"/>
            <a:endParaRPr lang="en-SG" u="sng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>
            <a:off x="0" y="-214338"/>
            <a:ext cx="4857752" cy="192882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Disadvantages of Large-scale retailing.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14282" y="1643050"/>
            <a:ext cx="257176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1857364"/>
            <a:ext cx="170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To the retailer</a:t>
            </a:r>
            <a:endParaRPr lang="en-SG" b="1" u="sng" dirty="0"/>
          </a:p>
        </p:txBody>
      </p:sp>
      <p:sp>
        <p:nvSpPr>
          <p:cNvPr id="9" name="Frame 8"/>
          <p:cNvSpPr/>
          <p:nvPr/>
        </p:nvSpPr>
        <p:spPr>
          <a:xfrm>
            <a:off x="5572132" y="1000108"/>
            <a:ext cx="257176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1142984"/>
            <a:ext cx="202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To the costumers</a:t>
            </a:r>
            <a:endParaRPr lang="en-SG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2571744"/>
            <a:ext cx="421570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1)Large capital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Working capital is also very high.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A larger amount of capital is needed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since the business stocks a great variety</a:t>
            </a:r>
          </a:p>
          <a:p>
            <a:r>
              <a:rPr lang="en-SG" dirty="0" smtClean="0">
                <a:solidFill>
                  <a:srgbClr val="002060"/>
                </a:solidFill>
              </a:rPr>
              <a:t>of goods which it buy in bulk direct from</a:t>
            </a:r>
          </a:p>
          <a:p>
            <a:r>
              <a:rPr lang="en-SG" dirty="0" smtClean="0">
                <a:solidFill>
                  <a:srgbClr val="002060"/>
                </a:solidFill>
              </a:rPr>
              <a:t> the manufacturers.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2)High overheads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 A large staff mean high wage bills.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94" y="2000240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u="sng" dirty="0" smtClean="0">
                <a:solidFill>
                  <a:srgbClr val="FF0000"/>
                </a:solidFill>
              </a:rPr>
              <a:t>1)Loss of the personal </a:t>
            </a:r>
            <a:r>
              <a:rPr lang="en-SG" u="sng" dirty="0" smtClean="0">
                <a:solidFill>
                  <a:srgbClr val="FF0000"/>
                </a:solidFill>
              </a:rPr>
              <a:t>touch.</a:t>
            </a:r>
          </a:p>
          <a:p>
            <a:pPr marL="342900" indent="-342900"/>
            <a:endParaRPr lang="en-US" u="sng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Customers have to forgo the “personal </a:t>
            </a:r>
            <a:r>
              <a:rPr lang="en-US" dirty="0" err="1" smtClean="0">
                <a:solidFill>
                  <a:srgbClr val="002060"/>
                </a:solidFill>
              </a:rPr>
              <a:t>touch”when</a:t>
            </a:r>
            <a:r>
              <a:rPr lang="en-US" dirty="0" smtClean="0">
                <a:solidFill>
                  <a:srgbClr val="002060"/>
                </a:solidFill>
              </a:rPr>
              <a:t> the buy goods from a larger retailer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 where self-service is the offered.</a:t>
            </a:r>
          </a:p>
          <a:p>
            <a:pPr marL="342900" indent="-342900"/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u="sng" dirty="0" smtClean="0">
                <a:solidFill>
                  <a:srgbClr val="FF0000"/>
                </a:solidFill>
              </a:rPr>
              <a:t>2) No credit.</a:t>
            </a:r>
          </a:p>
          <a:p>
            <a:pPr marL="342900" indent="-342900"/>
            <a:endParaRPr lang="en-US" u="sng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>
                <a:solidFill>
                  <a:srgbClr val="002060"/>
                </a:solidFill>
              </a:rPr>
              <a:t>since</a:t>
            </a:r>
            <a:r>
              <a:rPr lang="en-US" u="sng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a large retailer serves many customers who normally strangers,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Therefore they won’t offer any credit.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285720" y="285728"/>
            <a:ext cx="3357586" cy="1000132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store.</a:t>
            </a:r>
            <a:endParaRPr lang="en-SG" sz="2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500174"/>
            <a:ext cx="73693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Main Features :</a:t>
            </a:r>
            <a:endParaRPr lang="en-US" dirty="0" smtClean="0">
              <a:solidFill>
                <a:srgbClr val="00B050"/>
              </a:solidFill>
            </a:endParaRPr>
          </a:p>
          <a:p>
            <a:endParaRPr lang="en-US" u="sng" dirty="0">
              <a:solidFill>
                <a:srgbClr val="00B050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1)It’s  a large building divided into sections or departments, each 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Selling one type of good.</a:t>
            </a:r>
          </a:p>
          <a:p>
            <a:pPr marL="342900" indent="-342900"/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2) Most department stores are found in the centre of a busy shopping</a:t>
            </a: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Area in a big city.</a:t>
            </a:r>
          </a:p>
          <a:p>
            <a:pPr marL="342900" indent="-342900"/>
            <a:endParaRPr lang="en-US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dirty="0" smtClean="0">
                <a:solidFill>
                  <a:srgbClr val="002060"/>
                </a:solidFill>
              </a:rPr>
              <a:t>3)Example of department stores in Brunei are </a:t>
            </a:r>
            <a:r>
              <a:rPr lang="en-US" dirty="0" err="1" smtClean="0">
                <a:solidFill>
                  <a:srgbClr val="002060"/>
                </a:solidFill>
              </a:rPr>
              <a:t>Hua</a:t>
            </a:r>
            <a:r>
              <a:rPr lang="en-US" dirty="0" smtClean="0">
                <a:solidFill>
                  <a:srgbClr val="002060"/>
                </a:solidFill>
              </a:rPr>
              <a:t> Ho.</a:t>
            </a:r>
          </a:p>
          <a:p>
            <a:endParaRPr lang="en-SG" u="sng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5888">
            <a:off x="6382556" y="658257"/>
            <a:ext cx="183312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000504"/>
            <a:ext cx="111049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48776">
            <a:off x="119695" y="4147316"/>
            <a:ext cx="1071570" cy="158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0490">
            <a:off x="1370092" y="4840840"/>
            <a:ext cx="11587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80331">
            <a:off x="3875966" y="570552"/>
            <a:ext cx="1986912" cy="134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214818"/>
            <a:ext cx="375445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4282" y="0"/>
            <a:ext cx="3143272" cy="128588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Advantage of Department stores.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7158" y="185736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ight Arrow 5"/>
          <p:cNvSpPr/>
          <p:nvPr/>
        </p:nvSpPr>
        <p:spPr>
          <a:xfrm>
            <a:off x="357158" y="2786058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1000100" y="1714488"/>
            <a:ext cx="7029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department stores is large and able to employ(take up)</a:t>
            </a:r>
          </a:p>
          <a:p>
            <a:r>
              <a:rPr lang="en-US" dirty="0" smtClean="0"/>
              <a:t>Experienced and trained worker to handle the business efficiently.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2643182"/>
            <a:ext cx="557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Its economizes on advertising when all branches are</a:t>
            </a:r>
          </a:p>
          <a:p>
            <a:r>
              <a:rPr lang="en-US" dirty="0" smtClean="0"/>
              <a:t> included in one advertisement</a:t>
            </a:r>
            <a:endParaRPr lang="en-SG" dirty="0"/>
          </a:p>
        </p:txBody>
      </p:sp>
      <p:sp>
        <p:nvSpPr>
          <p:cNvPr id="7" name="Explosion 2 6"/>
          <p:cNvSpPr/>
          <p:nvPr/>
        </p:nvSpPr>
        <p:spPr>
          <a:xfrm>
            <a:off x="0" y="3286124"/>
            <a:ext cx="4643470" cy="1785926"/>
          </a:xfrm>
          <a:prstGeom prst="irregularSeal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Disadvantages of Department stores.</a:t>
            </a:r>
            <a:endParaRPr lang="en-SG" u="sng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2844" y="521495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TextBox 10"/>
          <p:cNvSpPr txBox="1"/>
          <p:nvPr/>
        </p:nvSpPr>
        <p:spPr>
          <a:xfrm>
            <a:off x="785786" y="5072074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has a very high overhead e.g. rent</a:t>
            </a:r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42844" y="5857892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714348" y="5657671"/>
            <a:ext cx="7196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Normally departmental stores are located in the central part of the</a:t>
            </a:r>
          </a:p>
          <a:p>
            <a:r>
              <a:rPr lang="en-US" dirty="0" smtClean="0"/>
              <a:t>city, high rental adds to overhead cost which can eventually raise</a:t>
            </a:r>
          </a:p>
          <a:p>
            <a:r>
              <a:rPr lang="en-US" dirty="0" smtClean="0"/>
              <a:t>Price of goods.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631</TotalTime>
  <Words>951</Words>
  <Application>Microsoft Office PowerPoint</Application>
  <PresentationFormat>On-screen Show (4:3)</PresentationFormat>
  <Paragraphs>221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66</cp:revision>
  <dcterms:created xsi:type="dcterms:W3CDTF">2008-09-02T02:20:23Z</dcterms:created>
  <dcterms:modified xsi:type="dcterms:W3CDTF">2008-09-08T07:42:40Z</dcterms:modified>
</cp:coreProperties>
</file>