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15"/>
  </p:notesMasterIdLst>
  <p:sldIdLst>
    <p:sldId id="267" r:id="rId2"/>
    <p:sldId id="260" r:id="rId3"/>
    <p:sldId id="257" r:id="rId4"/>
    <p:sldId id="268" r:id="rId5"/>
    <p:sldId id="259" r:id="rId6"/>
    <p:sldId id="263" r:id="rId7"/>
    <p:sldId id="265" r:id="rId8"/>
    <p:sldId id="269" r:id="rId9"/>
    <p:sldId id="270" r:id="rId10"/>
    <p:sldId id="261" r:id="rId11"/>
    <p:sldId id="262" r:id="rId12"/>
    <p:sldId id="266" r:id="rId13"/>
    <p:sldId id="271" r:id="rId14"/>
  </p:sldIdLst>
  <p:sldSz cx="9144000" cy="6858000" type="screen4x3"/>
  <p:notesSz cx="6858000" cy="9144000"/>
  <p:defaultTextStyle>
    <a:defPPr>
      <a:defRPr lang="ms-B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1" autoAdjust="0"/>
    <p:restoredTop sz="94667" autoAdjust="0"/>
  </p:normalViewPr>
  <p:slideViewPr>
    <p:cSldViewPr>
      <p:cViewPr varScale="1">
        <p:scale>
          <a:sx n="75" d="100"/>
          <a:sy n="75" d="100"/>
        </p:scale>
        <p:origin x="-46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s-B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F7A5B-C3C1-4C8A-AF40-DC013DF52FAA}" type="datetimeFigureOut">
              <a:rPr lang="ms-BN" smtClean="0"/>
              <a:pPr/>
              <a:t>17/07/2008</a:t>
            </a:fld>
            <a:endParaRPr lang="ms-B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s-B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B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s-B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25101E-6C3F-4F7E-9F50-A87CF5352D6D}" type="slidenum">
              <a:rPr lang="ms-BN" smtClean="0"/>
              <a:pPr/>
              <a:t>‹#›</a:t>
            </a:fld>
            <a:endParaRPr lang="ms-B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ms-B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5101E-6C3F-4F7E-9F50-A87CF5352D6D}" type="slidenum">
              <a:rPr lang="ms-BN" smtClean="0"/>
              <a:pPr/>
              <a:t>10</a:t>
            </a:fld>
            <a:endParaRPr lang="ms-B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9939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9940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ms-BN"/>
              </a:p>
            </p:txBody>
          </p:sp>
          <p:sp>
            <p:nvSpPr>
              <p:cNvPr id="39941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ms-BN"/>
              </a:p>
            </p:txBody>
          </p:sp>
          <p:sp>
            <p:nvSpPr>
              <p:cNvPr id="39942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ms-BN"/>
              </a:p>
            </p:txBody>
          </p:sp>
          <p:sp>
            <p:nvSpPr>
              <p:cNvPr id="39943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ms-BN"/>
              </a:p>
            </p:txBody>
          </p:sp>
          <p:sp>
            <p:nvSpPr>
              <p:cNvPr id="39944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ms-BN"/>
              </a:p>
            </p:txBody>
          </p:sp>
        </p:grpSp>
        <p:sp>
          <p:nvSpPr>
            <p:cNvPr id="39945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ms-BN"/>
            </a:p>
          </p:txBody>
        </p:sp>
        <p:sp>
          <p:nvSpPr>
            <p:cNvPr id="39946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ms-BN"/>
            </a:p>
          </p:txBody>
        </p:sp>
      </p:grpSp>
      <p:sp>
        <p:nvSpPr>
          <p:cNvPr id="3994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94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9949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4805FAE-B830-4089-A16D-22C549D068E2}" type="datetimeFigureOut">
              <a:rPr lang="ms-BN"/>
              <a:pPr/>
              <a:t>17/07/2008</a:t>
            </a:fld>
            <a:endParaRPr lang="en-US"/>
          </a:p>
        </p:txBody>
      </p:sp>
      <p:sp>
        <p:nvSpPr>
          <p:cNvPr id="39950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9951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593AAA2-9583-4C1A-B5EC-88EA19CE46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B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B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28F7A2-BC87-465E-99EF-15E99C77E520}" type="datetimeFigureOut">
              <a:rPr lang="ms-BN"/>
              <a:pPr/>
              <a:t>17/07/2008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CB82C27-FE55-44CB-B9B8-595AE1C3577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s-B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B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27B7A6-95DD-4AD6-A52F-244A39586D50}" type="datetimeFigureOut">
              <a:rPr lang="ms-BN"/>
              <a:pPr/>
              <a:t>17/07/2008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5DF282E-0A5A-48D0-B67D-1A070258DF8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s-B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B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B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B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B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381BCCC-F43D-431A-8BA7-5C32FF179ABF}" type="datetimeFigureOut">
              <a:rPr lang="ms-BN"/>
              <a:pPr/>
              <a:t>17/07/2008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7B8BB4B-FE68-44E5-8E04-9328258C665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s-B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B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B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89B3AE7-6285-4490-AD1A-9630EEF9F2D1}" type="datetimeFigureOut">
              <a:rPr lang="ms-BN"/>
              <a:pPr/>
              <a:t>17/07/2008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16F3156-371E-4070-9D68-33FC1CD4ED6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B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6843945-5D78-4149-9B33-86B89902BFD2}" type="datetimeFigureOut">
              <a:rPr lang="ms-BN"/>
              <a:pPr/>
              <a:t>17/07/2008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3C75190-7D05-44A2-9CBF-DCFEB3FCCAD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B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B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70AA6C-E4D9-4A8A-956E-C854B27CC573}" type="datetimeFigureOut">
              <a:rPr lang="ms-BN"/>
              <a:pPr/>
              <a:t>17/07/2008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1410289-52EA-45E3-97A6-2FC380570ED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ms-B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202156-99E3-4459-B369-10789834D3A1}" type="datetimeFigureOut">
              <a:rPr lang="ms-BN"/>
              <a:pPr/>
              <a:t>17/07/2008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41D47EB-3EB2-4572-BEFB-370435B73C7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B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B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B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114A8C-D7F5-4E2C-92D2-9543AE56820B}" type="datetimeFigureOut">
              <a:rPr lang="ms-BN"/>
              <a:pPr/>
              <a:t>17/07/2008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D77B25C-41A2-4F65-B3A6-A8EC821DDBF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ms-B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B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B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B9981F-A42F-4C9A-805D-23F8554C4EF1}" type="datetimeFigureOut">
              <a:rPr lang="ms-BN"/>
              <a:pPr/>
              <a:t>17/07/2008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0C665E7-49EE-4E0C-83AD-5C929B74EFF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B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DC674A-62C4-47DC-A1E8-A40B1E02A2D9}" type="datetimeFigureOut">
              <a:rPr lang="ms-BN"/>
              <a:pPr/>
              <a:t>17/07/2008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6E02AE4-739C-4A9A-8AB3-DC8BB437037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803285-1C5E-4CAD-B2E2-DF476B9E8A62}" type="datetimeFigureOut">
              <a:rPr lang="ms-BN"/>
              <a:pPr/>
              <a:t>17/07/2008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C71BA3-8668-4EA6-9318-9319389D616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B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B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DE4CD4-859E-4D03-9750-E8EC3990C6BD}" type="datetimeFigureOut">
              <a:rPr lang="ms-BN"/>
              <a:pPr/>
              <a:t>17/07/2008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00988F6-55BB-473C-8089-3B980D6EA75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B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s-B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83BA61-25F8-49A4-95C2-C03D09E34AB2}" type="datetimeFigureOut">
              <a:rPr lang="ms-BN"/>
              <a:pPr/>
              <a:t>17/07/2008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4D8D1F5-3AD4-4BEF-88D1-A5FC23DE7D2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fld id="{6E545AEA-FF40-4CA5-ABB5-090B431E2A44}" type="datetimeFigureOut">
              <a:rPr lang="ms-BN"/>
              <a:pPr/>
              <a:t>17/07/2008</a:t>
            </a:fld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E7B6AE3E-B454-494E-85A2-B74A0FAEB5B1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3891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8917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891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ms-BN"/>
              </a:p>
            </p:txBody>
          </p:sp>
          <p:sp>
            <p:nvSpPr>
              <p:cNvPr id="3891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ms-BN"/>
              </a:p>
            </p:txBody>
          </p:sp>
          <p:sp>
            <p:nvSpPr>
              <p:cNvPr id="3892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ms-BN"/>
              </a:p>
            </p:txBody>
          </p:sp>
          <p:sp>
            <p:nvSpPr>
              <p:cNvPr id="38921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ms-BN"/>
              </a:p>
            </p:txBody>
          </p:sp>
          <p:sp>
            <p:nvSpPr>
              <p:cNvPr id="3892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ms-BN"/>
              </a:p>
            </p:txBody>
          </p:sp>
        </p:grpSp>
        <p:sp>
          <p:nvSpPr>
            <p:cNvPr id="3892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ms-BN"/>
            </a:p>
          </p:txBody>
        </p:sp>
        <p:sp>
          <p:nvSpPr>
            <p:cNvPr id="3892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ms-BN"/>
            </a:p>
          </p:txBody>
        </p:sp>
      </p:grpSp>
      <p:sp>
        <p:nvSpPr>
          <p:cNvPr id="3892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892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89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ms-B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Users\aD!~KaL\Music\My%20Musics\ABC%20drama\15%2015%20Track%2015.wma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gif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4.xml"/><Relationship Id="rId1" Type="http://schemas.openxmlformats.org/officeDocument/2006/relationships/video" Target="file:///C:\Users\Kaza\Videos\Adverts\rb_nokia_marry.wmv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14.xml"/><Relationship Id="rId1" Type="http://schemas.openxmlformats.org/officeDocument/2006/relationships/video" Target="file:///H:\nikon%20D60.mpg" TargetMode="Externa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5" name="Picture 5" descr="http://www.theautochannel.com/news/2005/03/19/016458.1-lg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85720" y="285728"/>
            <a:ext cx="3527425" cy="2143140"/>
          </a:xfrm>
          <a:noFill/>
          <a:ln/>
        </p:spPr>
      </p:pic>
      <p:sp>
        <p:nvSpPr>
          <p:cNvPr id="13" name="Horizontal Scroll 12"/>
          <p:cNvSpPr/>
          <p:nvPr/>
        </p:nvSpPr>
        <p:spPr bwMode="auto">
          <a:xfrm>
            <a:off x="285720" y="2214554"/>
            <a:ext cx="1857388" cy="1071570"/>
          </a:xfrm>
          <a:prstGeom prst="horizontalScroll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ms-B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pic>
        <p:nvPicPr>
          <p:cNvPr id="60427" name="Picture 3" descr="C:\Users\Kaza\New Folder\By Ade kun\Sound system\5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285720" y="4429132"/>
            <a:ext cx="3409950" cy="2187575"/>
          </a:xfrm>
          <a:noFill/>
          <a:ln/>
        </p:spPr>
      </p:pic>
      <p:pic>
        <p:nvPicPr>
          <p:cNvPr id="10" name="Content Placeholder 9" descr="3gallery01.jpg"/>
          <p:cNvPicPr>
            <a:picLocks noGrp="1" noChangeAspect="1"/>
          </p:cNvPicPr>
          <p:nvPr>
            <p:ph sz="quarter" idx="2"/>
          </p:nvPr>
        </p:nvPicPr>
        <p:blipFill>
          <a:blip r:embed="rId5"/>
          <a:stretch>
            <a:fillRect/>
          </a:stretch>
        </p:blipFill>
        <p:spPr>
          <a:xfrm>
            <a:off x="5500694" y="285728"/>
            <a:ext cx="3328916" cy="2185988"/>
          </a:xfrm>
        </p:spPr>
      </p:pic>
      <p:pic>
        <p:nvPicPr>
          <p:cNvPr id="21" name="Content Placeholder 20" descr="nokia_n76.jpg"/>
          <p:cNvPicPr>
            <a:picLocks noGrp="1" noChangeAspect="1"/>
          </p:cNvPicPr>
          <p:nvPr>
            <p:ph sz="quarter" idx="4"/>
          </p:nvPr>
        </p:nvPicPr>
        <p:blipFill>
          <a:blip r:embed="rId6"/>
          <a:stretch>
            <a:fillRect/>
          </a:stretch>
        </p:blipFill>
        <p:spPr>
          <a:xfrm>
            <a:off x="6643702" y="4357694"/>
            <a:ext cx="2214578" cy="2214578"/>
          </a:xfrm>
        </p:spPr>
      </p:pic>
      <p:sp>
        <p:nvSpPr>
          <p:cNvPr id="12" name="TextBox 11"/>
          <p:cNvSpPr txBox="1"/>
          <p:nvPr/>
        </p:nvSpPr>
        <p:spPr>
          <a:xfrm>
            <a:off x="428596" y="2428868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ernard MT Condensed" pitchFamily="18" charset="0"/>
              </a:rPr>
              <a:t>Bella : 8148191</a:t>
            </a:r>
          </a:p>
          <a:p>
            <a:pPr algn="ctr"/>
            <a:r>
              <a:rPr lang="en-US" dirty="0" err="1" smtClean="0">
                <a:latin typeface="Bernard MT Condensed" pitchFamily="18" charset="0"/>
              </a:rPr>
              <a:t>Zai</a:t>
            </a:r>
            <a:r>
              <a:rPr lang="en-US" dirty="0">
                <a:latin typeface="Bernard MT Condensed" pitchFamily="18" charset="0"/>
              </a:rPr>
              <a:t> </a:t>
            </a:r>
            <a:r>
              <a:rPr lang="en-US" dirty="0" smtClean="0">
                <a:latin typeface="Bernard MT Condensed" pitchFamily="18" charset="0"/>
              </a:rPr>
              <a:t>: 8742004</a:t>
            </a:r>
            <a:endParaRPr lang="ms-BN" dirty="0">
              <a:latin typeface="Bernard MT Condensed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43108" y="285728"/>
            <a:ext cx="16983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2"/>
                </a:solidFill>
                <a:latin typeface="Bernard MT Condensed" pitchFamily="18" charset="0"/>
              </a:rPr>
              <a:t>Sold : $48000</a:t>
            </a:r>
          </a:p>
        </p:txBody>
      </p:sp>
      <p:sp>
        <p:nvSpPr>
          <p:cNvPr id="15" name="Up Arrow Callout 14"/>
          <p:cNvSpPr/>
          <p:nvPr/>
        </p:nvSpPr>
        <p:spPr bwMode="auto">
          <a:xfrm>
            <a:off x="6500826" y="2071678"/>
            <a:ext cx="1643074" cy="1143008"/>
          </a:xfrm>
          <a:prstGeom prst="upArrowCallou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ms-B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00826" y="2500306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b="1" dirty="0" err="1" smtClean="0">
                <a:ln w="50800"/>
                <a:gradFill flip="none" rotWithShape="1">
                  <a:gsLst>
                    <a:gs pos="0">
                      <a:schemeClr val="bg1">
                        <a:shade val="50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50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50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atin typeface="Bernard MT Condensed" pitchFamily="18" charset="0"/>
              </a:rPr>
              <a:t>Kal</a:t>
            </a:r>
            <a:r>
              <a:rPr lang="en-US" b="1" dirty="0" smtClean="0">
                <a:ln w="50800"/>
                <a:gradFill flip="none" rotWithShape="1">
                  <a:gsLst>
                    <a:gs pos="0">
                      <a:schemeClr val="bg1">
                        <a:shade val="50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50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50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atin typeface="Bernard MT Condensed" pitchFamily="18" charset="0"/>
              </a:rPr>
              <a:t> : 8143831</a:t>
            </a:r>
          </a:p>
          <a:p>
            <a:pPr algn="ctr"/>
            <a:r>
              <a:rPr lang="en-US" b="1" dirty="0" err="1" smtClean="0">
                <a:ln w="50800"/>
                <a:gradFill flip="none" rotWithShape="1">
                  <a:gsLst>
                    <a:gs pos="0">
                      <a:schemeClr val="bg1">
                        <a:shade val="50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50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50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atin typeface="Bernard MT Condensed" pitchFamily="18" charset="0"/>
              </a:rPr>
              <a:t>Ruz</a:t>
            </a:r>
            <a:r>
              <a:rPr lang="en-US" b="1" dirty="0" smtClean="0">
                <a:ln w="50800"/>
                <a:gradFill flip="none" rotWithShape="1">
                  <a:gsLst>
                    <a:gs pos="0">
                      <a:schemeClr val="bg1">
                        <a:shade val="50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50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50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atin typeface="Bernard MT Condensed" pitchFamily="18" charset="0"/>
              </a:rPr>
              <a:t> : 8643836</a:t>
            </a:r>
            <a:endParaRPr lang="ms-BN" b="1" dirty="0">
              <a:ln w="50800"/>
              <a:gradFill flip="none" rotWithShape="1">
                <a:gsLst>
                  <a:gs pos="0">
                    <a:schemeClr val="bg1">
                      <a:shade val="50000"/>
                      <a:shade val="30000"/>
                      <a:satMod val="115000"/>
                    </a:schemeClr>
                  </a:gs>
                  <a:gs pos="50000">
                    <a:schemeClr val="bg1">
                      <a:shade val="50000"/>
                      <a:shade val="67500"/>
                      <a:satMod val="115000"/>
                    </a:schemeClr>
                  </a:gs>
                  <a:gs pos="100000">
                    <a:schemeClr val="bg1">
                      <a:shade val="50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atin typeface="Bernard MT Condensed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29454" y="285728"/>
            <a:ext cx="192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2"/>
                </a:solidFill>
                <a:latin typeface="Bernard MT Condensed" pitchFamily="18" charset="0"/>
              </a:rPr>
              <a:t>Sold : $256000</a:t>
            </a:r>
            <a:endParaRPr lang="ms-BN" sz="2000" dirty="0">
              <a:solidFill>
                <a:schemeClr val="bg2"/>
              </a:solidFill>
              <a:latin typeface="Bernard MT Condensed" pitchFamily="18" charset="0"/>
            </a:endParaRPr>
          </a:p>
        </p:txBody>
      </p:sp>
      <p:sp>
        <p:nvSpPr>
          <p:cNvPr id="18" name="Pentagon 17"/>
          <p:cNvSpPr/>
          <p:nvPr/>
        </p:nvSpPr>
        <p:spPr bwMode="auto">
          <a:xfrm rot="10800000">
            <a:off x="1285852" y="3714752"/>
            <a:ext cx="2357454" cy="714380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ms-B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00166" y="3929066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Bernard MT Condensed" pitchFamily="18" charset="0"/>
              </a:rPr>
              <a:t>Hj</a:t>
            </a:r>
            <a:r>
              <a:rPr lang="en-US" dirty="0" smtClean="0">
                <a:latin typeface="Bernard MT Condensed" pitchFamily="18" charset="0"/>
              </a:rPr>
              <a:t> </a:t>
            </a:r>
            <a:r>
              <a:rPr lang="en-US" dirty="0" err="1" smtClean="0">
                <a:latin typeface="Bernard MT Condensed" pitchFamily="18" charset="0"/>
              </a:rPr>
              <a:t>Ruzaini</a:t>
            </a:r>
            <a:r>
              <a:rPr lang="en-US" dirty="0" smtClean="0">
                <a:latin typeface="Bernard MT Condensed" pitchFamily="18" charset="0"/>
              </a:rPr>
              <a:t> : 8148188</a:t>
            </a:r>
            <a:endParaRPr lang="ms-BN" dirty="0">
              <a:latin typeface="Bernard MT Condensed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42976" y="6215082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</a:rPr>
              <a:t>Sold : $ 1500.00</a:t>
            </a:r>
            <a:endParaRPr lang="ms-BN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22" name="Wave 21"/>
          <p:cNvSpPr/>
          <p:nvPr/>
        </p:nvSpPr>
        <p:spPr bwMode="auto">
          <a:xfrm>
            <a:off x="5500694" y="5572140"/>
            <a:ext cx="1714512" cy="1000132"/>
          </a:xfrm>
          <a:prstGeom prst="wav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ms-B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29256" y="5857892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Bernard MT Condensed" pitchFamily="18" charset="0"/>
              </a:rPr>
              <a:t>Ruzkal</a:t>
            </a: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Bernard MT Condensed" pitchFamily="18" charset="0"/>
              </a:rPr>
              <a:t> : 8125610</a:t>
            </a:r>
            <a:endParaRPr lang="ms-BN" b="1" dirty="0">
              <a:ln w="50800"/>
              <a:solidFill>
                <a:schemeClr val="bg1">
                  <a:shade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43768" y="3929066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ernard MT Condensed" pitchFamily="18" charset="0"/>
              </a:rPr>
              <a:t>Sold : $ 548.00</a:t>
            </a:r>
            <a:endParaRPr lang="ms-BN" sz="2000" dirty="0">
              <a:latin typeface="Bernard MT Condensed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000496" y="0"/>
            <a:ext cx="1285884" cy="68634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Bernard MT Condensed" pitchFamily="18" charset="0"/>
              </a:rPr>
              <a:t>A</a:t>
            </a:r>
          </a:p>
          <a:p>
            <a:pPr algn="ctr"/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Bernard MT Condensed" pitchFamily="18" charset="0"/>
              </a:rPr>
              <a:t>D</a:t>
            </a:r>
          </a:p>
          <a:p>
            <a:pPr algn="ctr"/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Bernard MT Condensed" pitchFamily="18" charset="0"/>
              </a:rPr>
              <a:t>V</a:t>
            </a:r>
          </a:p>
          <a:p>
            <a:pPr algn="ctr"/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Bernard MT Condensed" pitchFamily="18" charset="0"/>
              </a:rPr>
              <a:t>E</a:t>
            </a:r>
          </a:p>
          <a:p>
            <a:pPr algn="ctr"/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Bernard MT Condensed" pitchFamily="18" charset="0"/>
              </a:rPr>
              <a:t>R</a:t>
            </a:r>
          </a:p>
          <a:p>
            <a:pPr algn="ctr"/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Bernard MT Condensed" pitchFamily="18" charset="0"/>
              </a:rPr>
              <a:t>T</a:t>
            </a:r>
          </a:p>
          <a:p>
            <a:pPr algn="ctr"/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Bernard MT Condensed" pitchFamily="18" charset="0"/>
              </a:rPr>
              <a:t>I</a:t>
            </a:r>
          </a:p>
          <a:p>
            <a:pPr algn="ctr"/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Bernard MT Condensed" pitchFamily="18" charset="0"/>
              </a:rPr>
              <a:t>S</a:t>
            </a:r>
          </a:p>
          <a:p>
            <a:pPr algn="ctr"/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Bernard MT Condensed" pitchFamily="18" charset="0"/>
              </a:rPr>
              <a:t>I</a:t>
            </a:r>
          </a:p>
          <a:p>
            <a:pPr algn="ctr"/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Bernard MT Condensed" pitchFamily="18" charset="0"/>
              </a:rPr>
              <a:t>N</a:t>
            </a:r>
          </a:p>
          <a:p>
            <a:pPr algn="ctr"/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Bernard MT Condensed" pitchFamily="18" charset="0"/>
              </a:rPr>
              <a:t>G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Bernard MT Condensed" pitchFamily="18" charset="0"/>
            </a:endParaRPr>
          </a:p>
        </p:txBody>
      </p:sp>
      <p:pic>
        <p:nvPicPr>
          <p:cNvPr id="26" name="15 15 Track 15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1" showWhenStopped="0">
                <p:cTn id="126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13" grpId="0" animBg="1"/>
      <p:bldP spid="12" grpId="0"/>
      <p:bldP spid="14" grpId="0"/>
      <p:bldP spid="15" grpId="0" animBg="1"/>
      <p:bldP spid="16" grpId="0"/>
      <p:bldP spid="17" grpId="0"/>
      <p:bldP spid="18" grpId="0" animBg="1"/>
      <p:bldP spid="19" grpId="0"/>
      <p:bldP spid="20" grpId="0"/>
      <p:bldP spid="22" grpId="0" animBg="1"/>
      <p:bldP spid="23" grpId="0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effectLst/>
                <a:latin typeface="Algerian" pitchFamily="82" charset="0"/>
              </a:rPr>
              <a:t>Group work</a:t>
            </a:r>
          </a:p>
        </p:txBody>
      </p:sp>
      <p:pic>
        <p:nvPicPr>
          <p:cNvPr id="41997" name="Picture 13" descr="j0238599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57224" y="1928802"/>
            <a:ext cx="3240088" cy="3240088"/>
          </a:xfrm>
        </p:spPr>
      </p:pic>
      <p:sp>
        <p:nvSpPr>
          <p:cNvPr id="6" name="TextBox 5"/>
          <p:cNvSpPr txBox="1"/>
          <p:nvPr/>
        </p:nvSpPr>
        <p:spPr>
          <a:xfrm>
            <a:off x="4714876" y="2214554"/>
            <a:ext cx="37862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Bernard MT Condensed" pitchFamily="18" charset="0"/>
              </a:rPr>
              <a:t>List down 5 of the </a:t>
            </a:r>
            <a:r>
              <a:rPr lang="en-GB" sz="3200" dirty="0" smtClean="0">
                <a:latin typeface="Bernard MT Condensed" pitchFamily="18" charset="0"/>
              </a:rPr>
              <a:t>Advertising Media used by the advertisers to carry the advertising message.</a:t>
            </a:r>
            <a:endParaRPr lang="ms-BN" sz="3200" dirty="0">
              <a:latin typeface="Bernard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>
                <a:effectLst/>
                <a:latin typeface="Algerian" pitchFamily="82" charset="0"/>
              </a:rPr>
              <a:t>Advertising Media</a:t>
            </a:r>
            <a:endParaRPr lang="en-US" sz="4800" dirty="0">
              <a:effectLst/>
              <a:latin typeface="Algerian" pitchFamily="82" charset="0"/>
            </a:endParaRP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14282" y="1357298"/>
            <a:ext cx="4038600" cy="4972072"/>
          </a:xfrm>
        </p:spPr>
        <p:txBody>
          <a:bodyPr/>
          <a:lstStyle/>
          <a:p>
            <a:pPr marL="533400" indent="-533400">
              <a:buFont typeface="Wingdings" pitchFamily="2" charset="2"/>
              <a:buChar char="Ø"/>
            </a:pPr>
            <a:r>
              <a:rPr lang="en-GB" sz="3200" dirty="0" smtClean="0">
                <a:effectLst/>
                <a:latin typeface="Bernard MT Condensed" pitchFamily="18" charset="0"/>
              </a:rPr>
              <a:t>Newspapers</a:t>
            </a:r>
          </a:p>
          <a:p>
            <a:pPr marL="533400" indent="-533400">
              <a:buFont typeface="Wingdings" pitchFamily="2" charset="2"/>
              <a:buChar char="Ø"/>
            </a:pPr>
            <a:r>
              <a:rPr lang="en-GB" sz="3200" dirty="0" smtClean="0">
                <a:effectLst/>
                <a:latin typeface="Bernard MT Condensed" pitchFamily="18" charset="0"/>
              </a:rPr>
              <a:t>Magazines</a:t>
            </a:r>
            <a:endParaRPr lang="en-GB" sz="3200" dirty="0">
              <a:effectLst/>
              <a:latin typeface="Bernard MT Condensed" pitchFamily="18" charset="0"/>
            </a:endParaRPr>
          </a:p>
          <a:p>
            <a:pPr marL="533400" indent="-533400">
              <a:buFont typeface="Wingdings" pitchFamily="2" charset="2"/>
              <a:buChar char="Ø"/>
            </a:pPr>
            <a:r>
              <a:rPr lang="en-GB" sz="3200" dirty="0">
                <a:effectLst/>
                <a:latin typeface="Bernard MT Condensed" pitchFamily="18" charset="0"/>
              </a:rPr>
              <a:t>Radio</a:t>
            </a:r>
          </a:p>
          <a:p>
            <a:pPr marL="533400" indent="-533400">
              <a:buFont typeface="Wingdings" pitchFamily="2" charset="2"/>
              <a:buChar char="Ø"/>
            </a:pPr>
            <a:r>
              <a:rPr lang="en-GB" sz="3200" dirty="0">
                <a:effectLst/>
                <a:latin typeface="Bernard MT Condensed" pitchFamily="18" charset="0"/>
              </a:rPr>
              <a:t>Television</a:t>
            </a:r>
          </a:p>
          <a:p>
            <a:pPr marL="533400" indent="-533400">
              <a:buFont typeface="Wingdings" pitchFamily="2" charset="2"/>
              <a:buChar char="Ø"/>
            </a:pPr>
            <a:r>
              <a:rPr lang="en-GB" sz="3200" dirty="0">
                <a:effectLst/>
                <a:latin typeface="Bernard MT Condensed" pitchFamily="18" charset="0"/>
              </a:rPr>
              <a:t>Films</a:t>
            </a:r>
            <a:endParaRPr lang="en-US" sz="3200" dirty="0">
              <a:effectLst/>
              <a:latin typeface="Bernard MT Condensed" pitchFamily="18" charset="0"/>
            </a:endParaRPr>
          </a:p>
          <a:p>
            <a:pPr marL="533400" indent="-533400">
              <a:buFont typeface="Wingdings" pitchFamily="2" charset="2"/>
              <a:buChar char="Ø"/>
            </a:pPr>
            <a:r>
              <a:rPr lang="en-GB" sz="3200" dirty="0">
                <a:effectLst/>
                <a:latin typeface="Bernard MT Condensed" pitchFamily="18" charset="0"/>
              </a:rPr>
              <a:t>Direct Mail</a:t>
            </a:r>
          </a:p>
          <a:p>
            <a:pPr marL="533400" indent="-533400">
              <a:buFont typeface="Wingdings" pitchFamily="2" charset="2"/>
              <a:buChar char="Ø"/>
            </a:pPr>
            <a:endParaRPr lang="en-US" sz="3200" dirty="0">
              <a:effectLst/>
              <a:latin typeface="Bernard MT Condensed" pitchFamily="18" charset="0"/>
            </a:endParaRP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857752" y="1571612"/>
            <a:ext cx="4038600" cy="4525963"/>
          </a:xfrm>
        </p:spPr>
        <p:txBody>
          <a:bodyPr/>
          <a:lstStyle/>
          <a:p>
            <a:pPr marL="533400" indent="-533400">
              <a:buFont typeface="Wingdings" pitchFamily="2" charset="2"/>
              <a:buChar char="Ø"/>
            </a:pPr>
            <a:r>
              <a:rPr lang="en-GB" sz="3200" dirty="0">
                <a:effectLst/>
                <a:latin typeface="Bernard MT Condensed" pitchFamily="18" charset="0"/>
              </a:rPr>
              <a:t>Outdoor hoardings and </a:t>
            </a:r>
            <a:r>
              <a:rPr lang="en-GB" sz="3200" dirty="0" smtClean="0">
                <a:effectLst/>
                <a:latin typeface="Bernard MT Condensed" pitchFamily="18" charset="0"/>
              </a:rPr>
              <a:t>signs</a:t>
            </a:r>
            <a:endParaRPr lang="en-GB" sz="3200" dirty="0">
              <a:effectLst/>
              <a:latin typeface="Bernard MT Condensed" pitchFamily="18" charset="0"/>
            </a:endParaRPr>
          </a:p>
          <a:p>
            <a:pPr marL="533400" indent="-533400">
              <a:buFont typeface="Wingdings" pitchFamily="2" charset="2"/>
              <a:buChar char="Ø"/>
            </a:pPr>
            <a:r>
              <a:rPr lang="en-GB" sz="3200" dirty="0">
                <a:effectLst/>
                <a:latin typeface="Bernard MT Condensed" pitchFamily="18" charset="0"/>
              </a:rPr>
              <a:t>Pamphlets and samples</a:t>
            </a:r>
          </a:p>
          <a:p>
            <a:pPr marL="533400" indent="-533400">
              <a:buFont typeface="Wingdings" pitchFamily="2" charset="2"/>
              <a:buChar char="Ø"/>
            </a:pPr>
            <a:r>
              <a:rPr lang="en-GB" sz="3200" dirty="0">
                <a:effectLst/>
                <a:latin typeface="Bernard MT Condensed" pitchFamily="18" charset="0"/>
              </a:rPr>
              <a:t>Travelling salesmen</a:t>
            </a:r>
          </a:p>
          <a:p>
            <a:pPr marL="533400" indent="-533400">
              <a:buFont typeface="Wingdings" pitchFamily="2" charset="2"/>
              <a:buChar char="Ø"/>
            </a:pPr>
            <a:r>
              <a:rPr lang="en-GB" sz="3200" dirty="0">
                <a:effectLst/>
                <a:latin typeface="Bernard MT Condensed" pitchFamily="18" charset="0"/>
              </a:rPr>
              <a:t>Window displays and exhibitions</a:t>
            </a:r>
            <a:endParaRPr lang="en-US" sz="3200" dirty="0">
              <a:effectLst/>
              <a:latin typeface="Bernard MT Condensed" pitchFamily="18" charset="0"/>
            </a:endParaRPr>
          </a:p>
          <a:p>
            <a:pPr marL="533400" indent="-533400">
              <a:buFont typeface="Wingdings" pitchFamily="2" charset="2"/>
              <a:buChar char="Ø"/>
            </a:pPr>
            <a:endParaRPr lang="en-US" sz="3200" dirty="0">
              <a:effectLst/>
              <a:latin typeface="Bernard MT Condensed" pitchFamily="18" charset="0"/>
            </a:endParaRPr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3000364" y="2143116"/>
            <a:ext cx="1843081" cy="1262056"/>
            <a:chOff x="1149147" y="4544193"/>
            <a:chExt cx="2843711" cy="2189399"/>
          </a:xfrm>
        </p:grpSpPr>
        <p:pic>
          <p:nvPicPr>
            <p:cNvPr id="6" name="Content Placeholder 2" descr="2298265217_48860b1a2e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-502928">
              <a:off x="1149147" y="4544193"/>
              <a:ext cx="1737786" cy="2172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5" descr="2203020147_268a91e9b9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-153258">
              <a:off x="2620115" y="4946167"/>
              <a:ext cx="1372743" cy="1787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10" descr="light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215996">
            <a:off x="2859313" y="4687780"/>
            <a:ext cx="2157412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 descr="Produkter_airport_billboard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1568">
            <a:off x="7329620" y="5385165"/>
            <a:ext cx="1581361" cy="115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advert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759894">
            <a:off x="874200" y="5011940"/>
            <a:ext cx="928019" cy="1561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8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8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8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8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8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b_nokia_marry.wmv">
            <a:hlinkClick r:id="" action="ppaction://media"/>
          </p:cNvPr>
          <p:cNvPicPr>
            <a:picLocks noGrp="1" noRot="1" noChangeAspect="1"/>
          </p:cNvPicPr>
          <p:nvPr>
            <p:ph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57224" y="857232"/>
            <a:ext cx="7520038" cy="52649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1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Internal Storage 6"/>
          <p:cNvSpPr>
            <a:spLocks noChangeArrowheads="1"/>
          </p:cNvSpPr>
          <p:nvPr/>
        </p:nvSpPr>
        <p:spPr bwMode="auto">
          <a:xfrm>
            <a:off x="4643438" y="285728"/>
            <a:ext cx="4143375" cy="2786062"/>
          </a:xfrm>
          <a:prstGeom prst="flowChartInternalStorag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" name="nikon D60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214942" y="642918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nataliaoviedo-jimmychoo-ss0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10" y="357166"/>
            <a:ext cx="1857375" cy="26304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Snip Single Corner Rectangle 5"/>
          <p:cNvSpPr/>
          <p:nvPr/>
        </p:nvSpPr>
        <p:spPr>
          <a:xfrm>
            <a:off x="2714612" y="285728"/>
            <a:ext cx="500063" cy="2786063"/>
          </a:xfrm>
          <a:prstGeom prst="snip1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</a:rPr>
              <a:t>S</a:t>
            </a:r>
          </a:p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</a:rPr>
              <a:t>h</a:t>
            </a:r>
          </a:p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</a:rPr>
              <a:t>o</a:t>
            </a:r>
          </a:p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</a:rPr>
              <a:t>e</a:t>
            </a:r>
          </a:p>
          <a:p>
            <a:pPr algn="ctr">
              <a:defRPr/>
            </a:pPr>
            <a:endParaRPr lang="en-US" sz="16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</a:rPr>
              <a:t>A</a:t>
            </a:r>
          </a:p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</a:rPr>
              <a:t>d</a:t>
            </a:r>
          </a:p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</a:rPr>
              <a:t>v</a:t>
            </a:r>
          </a:p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</a:rPr>
              <a:t>e</a:t>
            </a:r>
          </a:p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</a:rPr>
              <a:t>r</a:t>
            </a:r>
          </a:p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</a:rPr>
              <a:t>t</a:t>
            </a:r>
          </a:p>
        </p:txBody>
      </p:sp>
      <p:pic>
        <p:nvPicPr>
          <p:cNvPr id="7" name="Content Placeholder 11" descr="up-UJMKMKQ2FR73BAV4.jpg"/>
          <p:cNvPicPr>
            <a:picLocks noGrp="1" noChangeAspect="1"/>
          </p:cNvPicPr>
          <p:nvPr>
            <p:ph/>
          </p:nvPr>
        </p:nvPicPr>
        <p:blipFill>
          <a:blip r:embed="rId6"/>
          <a:stretch>
            <a:fillRect/>
          </a:stretch>
        </p:blipFill>
        <p:spPr>
          <a:xfrm>
            <a:off x="285720" y="3214686"/>
            <a:ext cx="2664637" cy="34382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3071802" y="3429000"/>
            <a:ext cx="1785938" cy="428625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</a:rPr>
              <a:t>Watch Advert</a:t>
            </a:r>
          </a:p>
        </p:txBody>
      </p:sp>
      <p:grpSp>
        <p:nvGrpSpPr>
          <p:cNvPr id="9" name="Group 15"/>
          <p:cNvGrpSpPr>
            <a:grpSpLocks/>
          </p:cNvGrpSpPr>
          <p:nvPr/>
        </p:nvGrpSpPr>
        <p:grpSpPr bwMode="auto">
          <a:xfrm>
            <a:off x="3714744" y="4572008"/>
            <a:ext cx="5072062" cy="2000250"/>
            <a:chOff x="4071934" y="4714884"/>
            <a:chExt cx="5072098" cy="2000010"/>
          </a:xfrm>
        </p:grpSpPr>
        <p:pic>
          <p:nvPicPr>
            <p:cNvPr id="10" name="Picture 14" descr="Eau-du-Verger-Cattier.jp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144022" y="4714884"/>
              <a:ext cx="2000010" cy="20000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3" descr="ElizabethW.jp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071934" y="5000636"/>
              <a:ext cx="3357586" cy="1627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Round Diagonal Corner Rectangle 11"/>
          <p:cNvSpPr/>
          <p:nvPr/>
        </p:nvSpPr>
        <p:spPr>
          <a:xfrm>
            <a:off x="6357950" y="3500438"/>
            <a:ext cx="2000250" cy="1000125"/>
          </a:xfrm>
          <a:prstGeom prst="round2Diag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 camera commercial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800" dirty="0">
                <a:latin typeface="Algerian" pitchFamily="82" charset="0"/>
              </a:rPr>
              <a:t>What is Advertising?</a:t>
            </a:r>
            <a:endParaRPr lang="ms-BN" sz="4800" dirty="0">
              <a:latin typeface="Algerian" pitchFamily="82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428736"/>
            <a:ext cx="4038600" cy="5143536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GB" sz="2800" dirty="0">
              <a:effectLst/>
              <a:latin typeface="Bernard MT Condensed" pitchFamily="18" charset="0"/>
            </a:endParaRPr>
          </a:p>
          <a:p>
            <a:pPr marL="514350" indent="-514350" algn="ctr">
              <a:buFont typeface="+mj-lt"/>
              <a:buAutoNum type="arabicPeriod"/>
            </a:pPr>
            <a:r>
              <a:rPr lang="en-GB" sz="2800" b="1" dirty="0" smtClean="0">
                <a:effectLst/>
                <a:latin typeface="Bernard MT Condensed" pitchFamily="18" charset="0"/>
              </a:rPr>
              <a:t>Oral</a:t>
            </a:r>
          </a:p>
          <a:p>
            <a:pPr marL="514350" indent="-514350" algn="ctr">
              <a:buFont typeface="+mj-lt"/>
              <a:buAutoNum type="arabicPeriod"/>
            </a:pPr>
            <a:endParaRPr lang="en-GB" sz="2800" b="1" dirty="0" smtClean="0">
              <a:effectLst/>
              <a:latin typeface="Bernard MT Condensed" pitchFamily="18" charset="0"/>
            </a:endParaRPr>
          </a:p>
          <a:p>
            <a:pPr marL="514350" indent="-514350" algn="ctr">
              <a:buFont typeface="+mj-lt"/>
              <a:buAutoNum type="arabicPeriod"/>
            </a:pPr>
            <a:r>
              <a:rPr lang="en-GB" sz="2800" b="1" dirty="0">
                <a:effectLst/>
                <a:latin typeface="Bernard MT Condensed" pitchFamily="18" charset="0"/>
              </a:rPr>
              <a:t>V</a:t>
            </a:r>
            <a:r>
              <a:rPr lang="en-GB" sz="2800" b="1" dirty="0" smtClean="0">
                <a:effectLst/>
                <a:latin typeface="Bernard MT Condensed" pitchFamily="18" charset="0"/>
              </a:rPr>
              <a:t>isual </a:t>
            </a:r>
            <a:r>
              <a:rPr lang="en-GB" sz="2800" b="1" dirty="0">
                <a:effectLst/>
                <a:latin typeface="Bernard MT Condensed" pitchFamily="18" charset="0"/>
              </a:rPr>
              <a:t>message regarding a </a:t>
            </a:r>
            <a:r>
              <a:rPr lang="en-GB" sz="2800" b="1" dirty="0" smtClean="0">
                <a:effectLst/>
                <a:latin typeface="Bernard MT Condensed" pitchFamily="18" charset="0"/>
              </a:rPr>
              <a:t>product</a:t>
            </a:r>
          </a:p>
          <a:p>
            <a:pPr marL="514350" indent="-514350" algn="ctr">
              <a:buFont typeface="+mj-lt"/>
              <a:buAutoNum type="arabicPeriod"/>
            </a:pPr>
            <a:endParaRPr lang="en-GB" sz="2800" b="1" dirty="0" smtClean="0">
              <a:effectLst/>
              <a:latin typeface="Bernard MT Condensed" pitchFamily="18" charset="0"/>
            </a:endParaRPr>
          </a:p>
          <a:p>
            <a:pPr marL="514350" indent="-514350" algn="ctr">
              <a:buFont typeface="+mj-lt"/>
              <a:buAutoNum type="arabicPeriod"/>
            </a:pPr>
            <a:r>
              <a:rPr lang="en-GB" sz="2800" b="1" dirty="0" smtClean="0">
                <a:effectLst/>
                <a:latin typeface="Bernard MT Condensed" pitchFamily="18" charset="0"/>
              </a:rPr>
              <a:t>Service</a:t>
            </a:r>
          </a:p>
          <a:p>
            <a:pPr marL="514350" indent="-514350" algn="ctr">
              <a:buFont typeface="+mj-lt"/>
              <a:buAutoNum type="arabicPeriod"/>
            </a:pPr>
            <a:endParaRPr lang="en-GB" sz="2800" b="1" dirty="0" smtClean="0">
              <a:effectLst/>
              <a:latin typeface="Bernard MT Condensed" pitchFamily="18" charset="0"/>
            </a:endParaRPr>
          </a:p>
          <a:p>
            <a:pPr marL="514350" indent="-514350" algn="ctr">
              <a:buFont typeface="+mj-lt"/>
              <a:buAutoNum type="arabicPeriod"/>
            </a:pPr>
            <a:r>
              <a:rPr lang="en-GB" sz="2800" b="1" dirty="0" smtClean="0">
                <a:effectLst/>
                <a:latin typeface="Bernard MT Condensed" pitchFamily="18" charset="0"/>
              </a:rPr>
              <a:t>Idea</a:t>
            </a:r>
            <a:endParaRPr lang="ms-BN" sz="2800" dirty="0">
              <a:effectLst/>
              <a:latin typeface="Bernard MT Condensed" pitchFamily="18" charset="0"/>
            </a:endParaRPr>
          </a:p>
        </p:txBody>
      </p:sp>
      <p:pic>
        <p:nvPicPr>
          <p:cNvPr id="3078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1773238"/>
            <a:ext cx="4038600" cy="410368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 descr="H:\hynosis-with-advertis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4500570"/>
            <a:ext cx="2143140" cy="1714512"/>
          </a:xfrm>
          <a:prstGeom prst="rect">
            <a:avLst/>
          </a:prstGeom>
          <a:noFill/>
        </p:spPr>
      </p:pic>
      <p:sp>
        <p:nvSpPr>
          <p:cNvPr id="15" name="Right Arrow 14"/>
          <p:cNvSpPr/>
          <p:nvPr/>
        </p:nvSpPr>
        <p:spPr bwMode="auto">
          <a:xfrm rot="1495738">
            <a:off x="5837355" y="4588244"/>
            <a:ext cx="928694" cy="78581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ms-B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 rot="1495738">
            <a:off x="2622645" y="3159485"/>
            <a:ext cx="928694" cy="78581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ms-B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14348" y="274638"/>
            <a:ext cx="7786742" cy="1143000"/>
          </a:xfrm>
        </p:spPr>
        <p:txBody>
          <a:bodyPr>
            <a:normAutofit fontScale="90000"/>
          </a:bodyPr>
          <a:lstStyle/>
          <a:p>
            <a:r>
              <a:rPr lang="en-GB" sz="4900" b="0" dirty="0">
                <a:effectLst/>
                <a:latin typeface="Algerian" pitchFamily="82" charset="0"/>
              </a:rPr>
              <a:t>Purpose of Advertising</a:t>
            </a:r>
            <a:r>
              <a:rPr lang="ms-BN" sz="4000" dirty="0"/>
              <a:t/>
            </a:r>
            <a:br>
              <a:rPr lang="ms-BN" sz="4000" dirty="0"/>
            </a:br>
            <a:endParaRPr lang="ms-BN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142844" y="1428736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+mj-lt"/>
              <a:buAutoNum type="arabicPeriod"/>
            </a:pPr>
            <a:r>
              <a:rPr lang="en-US" sz="3600" dirty="0" smtClean="0">
                <a:latin typeface="Bernard MT Condensed" pitchFamily="18" charset="0"/>
              </a:rPr>
              <a:t> To Inform </a:t>
            </a:r>
            <a:endParaRPr lang="ms-BN" sz="3600" dirty="0">
              <a:latin typeface="Bernard MT Condensed" pitchFamily="18" charset="0"/>
            </a:endParaRPr>
          </a:p>
        </p:txBody>
      </p:sp>
      <p:pic>
        <p:nvPicPr>
          <p:cNvPr id="4103" name="Picture 7" descr="H:\influenc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000240"/>
            <a:ext cx="2143140" cy="176793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214678" y="2500306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ctr"/>
            <a:r>
              <a:rPr lang="en-US" sz="3600" dirty="0" smtClean="0">
                <a:latin typeface="Bernard MT Condensed" pitchFamily="18" charset="0"/>
              </a:rPr>
              <a:t>2. To Persuade</a:t>
            </a:r>
            <a:endParaRPr lang="ms-BN" sz="3600" dirty="0">
              <a:latin typeface="Bernard MT Condensed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43636" y="3929066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ctr"/>
            <a:r>
              <a:rPr lang="en-US" sz="3600" dirty="0" smtClean="0">
                <a:latin typeface="Bernard MT Condensed" pitchFamily="18" charset="0"/>
              </a:rPr>
              <a:t>3. To Remind</a:t>
            </a:r>
            <a:endParaRPr lang="ms-BN" sz="3600" dirty="0">
              <a:latin typeface="Bernard MT Condensed" pitchFamily="18" charset="0"/>
            </a:endParaRPr>
          </a:p>
        </p:txBody>
      </p:sp>
      <p:pic>
        <p:nvPicPr>
          <p:cNvPr id="11" name="Picture 10" descr="ban_0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3306" y="3214686"/>
            <a:ext cx="1994972" cy="20717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 animBg="1"/>
      <p:bldP spid="2" grpId="0"/>
      <p:bldP spid="6" grpId="0"/>
      <p:bldP spid="8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  <a:latin typeface="Algerian" pitchFamily="82" charset="0"/>
              </a:rPr>
              <a:t>Types of advertising</a:t>
            </a:r>
            <a:endParaRPr lang="ms-BN" dirty="0">
              <a:effectLst/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21497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effectLst/>
                <a:latin typeface="Bernard MT Condensed" pitchFamily="18" charset="0"/>
              </a:rPr>
              <a:t>Informative advertising – informing the public that a certain beverage has been developed.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effectLst/>
              <a:latin typeface="Bernard MT Condensed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effectLst/>
                <a:latin typeface="Bernard MT Condensed" pitchFamily="18" charset="0"/>
              </a:rPr>
              <a:t>Persuasive advertising – persuading consumers that Brand R is superior to other brands.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effectLst/>
              <a:latin typeface="Bernard MT Condensed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effectLst/>
                <a:latin typeface="Bernard MT Condensed" pitchFamily="18" charset="0"/>
              </a:rPr>
              <a:t>Reminder advertising – informing and reminding the public that a certain beverage is the only one.</a:t>
            </a:r>
            <a:endParaRPr lang="ms-BN" dirty="0">
              <a:effectLst/>
              <a:latin typeface="Bernard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ms-BN" sz="4800" dirty="0">
                <a:effectLst/>
                <a:latin typeface="Algerian" pitchFamily="82" charset="0"/>
              </a:rPr>
              <a:t>Group work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sz="half" idx="4294967295"/>
          </p:nvPr>
        </p:nvSpPr>
        <p:spPr>
          <a:xfrm>
            <a:off x="428596" y="1428736"/>
            <a:ext cx="4543428" cy="497207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effectLst/>
                <a:latin typeface="Bernard MT Condensed" pitchFamily="18" charset="0"/>
              </a:rPr>
              <a:t>List </a:t>
            </a:r>
            <a:r>
              <a:rPr lang="en-US" sz="3600" dirty="0">
                <a:effectLst/>
                <a:latin typeface="Bernard MT Condensed" pitchFamily="18" charset="0"/>
              </a:rPr>
              <a:t>down </a:t>
            </a:r>
            <a:r>
              <a:rPr lang="en-US" sz="3600" dirty="0" smtClean="0">
                <a:effectLst/>
                <a:latin typeface="Bernard MT Condensed" pitchFamily="18" charset="0"/>
              </a:rPr>
              <a:t>3 </a:t>
            </a:r>
            <a:r>
              <a:rPr lang="en-US" sz="3600" dirty="0">
                <a:effectLst/>
                <a:latin typeface="Bernard MT Condensed" pitchFamily="18" charset="0"/>
              </a:rPr>
              <a:t>advantages of </a:t>
            </a:r>
            <a:r>
              <a:rPr lang="en-US" sz="3600" dirty="0" smtClean="0">
                <a:effectLst/>
                <a:latin typeface="Bernard MT Condensed" pitchFamily="18" charset="0"/>
              </a:rPr>
              <a:t>advertising for consumers.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effectLst/>
                <a:latin typeface="Bernard MT Condensed" pitchFamily="18" charset="0"/>
              </a:rPr>
              <a:t>List down 3 disadvantages of advertising for consumers.</a:t>
            </a:r>
            <a:endParaRPr lang="ms-BN" sz="3600" dirty="0">
              <a:effectLst/>
              <a:latin typeface="Bernard MT Condensed" pitchFamily="18" charset="0"/>
            </a:endParaRPr>
          </a:p>
        </p:txBody>
      </p:sp>
      <p:pic>
        <p:nvPicPr>
          <p:cNvPr id="5" name="Content Placeholder 4" descr="opinion%20poll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5357818" y="1714488"/>
            <a:ext cx="3211090" cy="464785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214282" y="214290"/>
            <a:ext cx="8715436" cy="1203348"/>
          </a:xfrm>
        </p:spPr>
        <p:txBody>
          <a:bodyPr/>
          <a:lstStyle/>
          <a:p>
            <a:r>
              <a:rPr lang="en-US" sz="4000" dirty="0" smtClean="0">
                <a:effectLst/>
                <a:latin typeface="Algerian" pitchFamily="82" charset="0"/>
              </a:rPr>
              <a:t>Advantages And disadvantages For consumers</a:t>
            </a:r>
            <a:endParaRPr lang="en-US" sz="4000" dirty="0">
              <a:effectLst/>
              <a:latin typeface="Algerian" pitchFamily="82" charset="0"/>
            </a:endParaRP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28596" y="1571612"/>
            <a:ext cx="4038600" cy="4954591"/>
          </a:xfrm>
        </p:spPr>
        <p:txBody>
          <a:bodyPr/>
          <a:lstStyle/>
          <a:p>
            <a:pPr>
              <a:buNone/>
            </a:pPr>
            <a:r>
              <a:rPr lang="en-US" sz="2400" dirty="0" smtClean="0">
                <a:effectLst/>
                <a:latin typeface="Bernard MT Condensed" pitchFamily="18" charset="0"/>
              </a:rPr>
              <a:t>Advantages:-</a:t>
            </a:r>
          </a:p>
          <a:p>
            <a:pPr marL="514350" indent="-514350">
              <a:buAutoNum type="arabicParenR"/>
            </a:pPr>
            <a:r>
              <a:rPr lang="en-US" sz="2400" dirty="0" smtClean="0">
                <a:effectLst/>
                <a:latin typeface="Bernard MT Condensed" pitchFamily="18" charset="0"/>
              </a:rPr>
              <a:t>Reminder of certain products.</a:t>
            </a:r>
          </a:p>
          <a:p>
            <a:pPr marL="514350" indent="-514350">
              <a:buAutoNum type="arabicParenR"/>
            </a:pPr>
            <a:r>
              <a:rPr lang="en-US" sz="2400" dirty="0" smtClean="0">
                <a:effectLst/>
                <a:latin typeface="Bernard MT Condensed" pitchFamily="18" charset="0"/>
              </a:rPr>
              <a:t>Introduction to new products</a:t>
            </a:r>
          </a:p>
          <a:p>
            <a:pPr marL="514350" indent="-514350">
              <a:buAutoNum type="arabicParenR"/>
            </a:pPr>
            <a:r>
              <a:rPr lang="en-US" sz="2400" dirty="0" smtClean="0">
                <a:effectLst/>
                <a:latin typeface="Bernard MT Condensed" pitchFamily="18" charset="0"/>
              </a:rPr>
              <a:t>Better informed consumers</a:t>
            </a:r>
          </a:p>
          <a:p>
            <a:pPr marL="514350" indent="-514350">
              <a:buAutoNum type="arabicParenR"/>
            </a:pPr>
            <a:r>
              <a:rPr lang="en-US" sz="2400" dirty="0" smtClean="0">
                <a:effectLst/>
                <a:latin typeface="Bernard MT Condensed" pitchFamily="18" charset="0"/>
              </a:rPr>
              <a:t>Wider choice</a:t>
            </a:r>
          </a:p>
          <a:p>
            <a:pPr marL="514350" indent="-514350">
              <a:buAutoNum type="arabicParenR"/>
            </a:pPr>
            <a:r>
              <a:rPr lang="en-US" sz="2400" dirty="0" smtClean="0">
                <a:effectLst/>
                <a:latin typeface="Bernard MT Condensed" pitchFamily="18" charset="0"/>
              </a:rPr>
              <a:t>Lower prices</a:t>
            </a:r>
          </a:p>
          <a:p>
            <a:pPr marL="514350" indent="-514350">
              <a:buAutoNum type="arabicParenR"/>
            </a:pPr>
            <a:r>
              <a:rPr lang="en-US" sz="2400" dirty="0" smtClean="0">
                <a:effectLst/>
                <a:latin typeface="Bernard MT Condensed" pitchFamily="18" charset="0"/>
              </a:rPr>
              <a:t>Cheaper and better quality goods</a:t>
            </a:r>
          </a:p>
          <a:p>
            <a:pPr marL="514350" indent="-514350">
              <a:buAutoNum type="arabicParenR"/>
            </a:pPr>
            <a:r>
              <a:rPr lang="en-US" sz="2400" dirty="0" smtClean="0">
                <a:effectLst/>
                <a:latin typeface="Bernard MT Condensed" pitchFamily="18" charset="0"/>
              </a:rPr>
              <a:t>Subsidized Production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714876" y="1571612"/>
            <a:ext cx="4038600" cy="4954591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effectLst/>
                <a:latin typeface="Bernard MT Condensed" pitchFamily="18" charset="0"/>
              </a:rPr>
              <a:t>Disadvantages:-</a:t>
            </a:r>
          </a:p>
          <a:p>
            <a:pPr marL="514350" indent="-514350">
              <a:buAutoNum type="arabicParenR"/>
            </a:pPr>
            <a:r>
              <a:rPr lang="en-US" dirty="0" smtClean="0">
                <a:effectLst/>
                <a:latin typeface="Bernard MT Condensed" pitchFamily="18" charset="0"/>
              </a:rPr>
              <a:t>Higher prices for goods</a:t>
            </a:r>
          </a:p>
          <a:p>
            <a:pPr marL="514350" indent="-514350">
              <a:buAutoNum type="arabicParenR"/>
            </a:pPr>
            <a:endParaRPr lang="en-US" dirty="0" smtClean="0">
              <a:effectLst/>
              <a:latin typeface="Bernard MT Condensed" pitchFamily="18" charset="0"/>
            </a:endParaRPr>
          </a:p>
          <a:p>
            <a:pPr marL="514350" indent="-514350">
              <a:buAutoNum type="arabicParenR"/>
            </a:pPr>
            <a:r>
              <a:rPr lang="en-US" dirty="0" smtClean="0">
                <a:effectLst/>
                <a:latin typeface="Bernard MT Condensed" pitchFamily="18" charset="0"/>
              </a:rPr>
              <a:t>Irrational choice of goods</a:t>
            </a:r>
          </a:p>
          <a:p>
            <a:pPr marL="514350" indent="-514350">
              <a:buAutoNum type="arabicParenR"/>
            </a:pPr>
            <a:endParaRPr lang="en-US" dirty="0" smtClean="0">
              <a:effectLst/>
              <a:latin typeface="Bernard MT Condensed" pitchFamily="18" charset="0"/>
            </a:endParaRPr>
          </a:p>
          <a:p>
            <a:pPr marL="514350" indent="-514350">
              <a:buAutoNum type="arabicParenR"/>
            </a:pPr>
            <a:r>
              <a:rPr lang="en-US" dirty="0" smtClean="0">
                <a:effectLst/>
                <a:latin typeface="Bernard MT Condensed" pitchFamily="18" charset="0"/>
              </a:rPr>
              <a:t>Misleading claims</a:t>
            </a:r>
          </a:p>
          <a:p>
            <a:pPr marL="514350" indent="-514350">
              <a:buAutoNum type="arabicParenR"/>
            </a:pPr>
            <a:endParaRPr lang="en-US" dirty="0" smtClean="0">
              <a:effectLst/>
              <a:latin typeface="Bernard MT Condensed" pitchFamily="18" charset="0"/>
            </a:endParaRPr>
          </a:p>
          <a:p>
            <a:pPr marL="514350" indent="-514350">
              <a:buAutoNum type="arabicParenR"/>
            </a:pPr>
            <a:r>
              <a:rPr lang="en-US" dirty="0" smtClean="0">
                <a:effectLst/>
                <a:latin typeface="Bernard MT Condensed" pitchFamily="18" charset="0"/>
              </a:rPr>
              <a:t>Rise monopolies</a:t>
            </a:r>
            <a:endParaRPr lang="en-US" dirty="0">
              <a:effectLst/>
              <a:latin typeface="Bernard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0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50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50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50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501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501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501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50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50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50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2000"/>
                                        <p:tgtEl>
                                          <p:spTgt spid="501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  <a:latin typeface="Algerian" pitchFamily="82" charset="0"/>
              </a:rPr>
              <a:t>Danger of Advertising</a:t>
            </a:r>
            <a:endParaRPr lang="en-US" dirty="0">
              <a:effectLst/>
              <a:latin typeface="Algerian" pitchFamily="82" charset="0"/>
            </a:endParaRPr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00034" y="1643050"/>
            <a:ext cx="8229600" cy="4857784"/>
          </a:xfrm>
        </p:spPr>
        <p:txBody>
          <a:bodyPr/>
          <a:lstStyle/>
          <a:p>
            <a:pPr marL="609600" indent="-609600" algn="ctr">
              <a:lnSpc>
                <a:spcPct val="90000"/>
              </a:lnSpc>
              <a:buFont typeface="+mj-lt"/>
              <a:buAutoNum type="arabicPeriod"/>
            </a:pPr>
            <a:endParaRPr lang="en-GB" dirty="0" smtClean="0">
              <a:effectLst/>
              <a:latin typeface="Bernard MT Condensed" pitchFamily="18" charset="0"/>
            </a:endParaRPr>
          </a:p>
          <a:p>
            <a:pPr marL="609600" indent="-609600" algn="ctr">
              <a:lnSpc>
                <a:spcPct val="90000"/>
              </a:lnSpc>
              <a:buFont typeface="+mj-lt"/>
              <a:buAutoNum type="arabicPeriod"/>
            </a:pPr>
            <a:r>
              <a:rPr lang="en-GB" dirty="0" smtClean="0">
                <a:effectLst/>
                <a:latin typeface="Bernard MT Condensed" pitchFamily="18" charset="0"/>
              </a:rPr>
              <a:t>He </a:t>
            </a:r>
            <a:r>
              <a:rPr lang="en-GB" dirty="0">
                <a:effectLst/>
                <a:latin typeface="Bernard MT Condensed" pitchFamily="18" charset="0"/>
              </a:rPr>
              <a:t>may be </a:t>
            </a:r>
            <a:r>
              <a:rPr lang="en-GB" b="1" dirty="0">
                <a:effectLst/>
                <a:latin typeface="Bernard MT Condensed" pitchFamily="18" charset="0"/>
              </a:rPr>
              <a:t>misled by false </a:t>
            </a:r>
            <a:r>
              <a:rPr lang="en-GB" b="1" dirty="0" smtClean="0">
                <a:effectLst/>
                <a:latin typeface="Bernard MT Condensed" pitchFamily="18" charset="0"/>
              </a:rPr>
              <a:t>claims</a:t>
            </a:r>
            <a:endParaRPr lang="en-US" b="1" dirty="0" smtClean="0">
              <a:effectLst/>
              <a:latin typeface="Bernard MT Condensed" pitchFamily="18" charset="0"/>
            </a:endParaRPr>
          </a:p>
          <a:p>
            <a:pPr marL="609600" indent="-609600" algn="ctr">
              <a:lnSpc>
                <a:spcPct val="90000"/>
              </a:lnSpc>
              <a:buFont typeface="+mj-lt"/>
              <a:buAutoNum type="arabicPeriod"/>
            </a:pPr>
            <a:endParaRPr lang="en-US" b="1" dirty="0">
              <a:effectLst/>
              <a:latin typeface="Bernard MT Condensed" pitchFamily="18" charset="0"/>
            </a:endParaRPr>
          </a:p>
          <a:p>
            <a:pPr marL="609600" indent="-609600" algn="ctr">
              <a:lnSpc>
                <a:spcPct val="90000"/>
              </a:lnSpc>
              <a:buFont typeface="+mj-lt"/>
              <a:buAutoNum type="arabicPeriod"/>
            </a:pPr>
            <a:r>
              <a:rPr lang="en-GB" dirty="0" smtClean="0">
                <a:effectLst/>
                <a:latin typeface="Bernard MT Condensed" pitchFamily="18" charset="0"/>
              </a:rPr>
              <a:t>He </a:t>
            </a:r>
            <a:r>
              <a:rPr lang="en-GB" dirty="0">
                <a:effectLst/>
                <a:latin typeface="Bernard MT Condensed" pitchFamily="18" charset="0"/>
              </a:rPr>
              <a:t>may have </a:t>
            </a:r>
            <a:r>
              <a:rPr lang="en-GB" b="1" dirty="0">
                <a:effectLst/>
                <a:latin typeface="Bernard MT Condensed" pitchFamily="18" charset="0"/>
              </a:rPr>
              <a:t>difficulty in choosing the </a:t>
            </a:r>
            <a:r>
              <a:rPr lang="en-GB" b="1" dirty="0" smtClean="0">
                <a:effectLst/>
                <a:latin typeface="Bernard MT Condensed" pitchFamily="18" charset="0"/>
              </a:rPr>
              <a:t>brand</a:t>
            </a:r>
            <a:endParaRPr lang="en-US" b="1" dirty="0" smtClean="0">
              <a:effectLst/>
              <a:latin typeface="Bernard MT Condensed" pitchFamily="18" charset="0"/>
            </a:endParaRPr>
          </a:p>
          <a:p>
            <a:pPr marL="609600" indent="-609600" algn="ctr">
              <a:lnSpc>
                <a:spcPct val="90000"/>
              </a:lnSpc>
              <a:buFont typeface="+mj-lt"/>
              <a:buAutoNum type="arabicPeriod"/>
            </a:pPr>
            <a:endParaRPr lang="en-US" b="1" dirty="0">
              <a:effectLst/>
              <a:latin typeface="Bernard MT Condensed" pitchFamily="18" charset="0"/>
            </a:endParaRPr>
          </a:p>
          <a:p>
            <a:pPr marL="609600" indent="-609600" algn="ctr">
              <a:lnSpc>
                <a:spcPct val="90000"/>
              </a:lnSpc>
              <a:buFont typeface="+mj-lt"/>
              <a:buAutoNum type="arabicPeriod"/>
            </a:pPr>
            <a:r>
              <a:rPr lang="en-GB" dirty="0" smtClean="0">
                <a:effectLst/>
                <a:latin typeface="Bernard MT Condensed" pitchFamily="18" charset="0"/>
              </a:rPr>
              <a:t>He </a:t>
            </a:r>
            <a:r>
              <a:rPr lang="en-GB" dirty="0">
                <a:effectLst/>
                <a:latin typeface="Bernard MT Condensed" pitchFamily="18" charset="0"/>
              </a:rPr>
              <a:t>may make </a:t>
            </a:r>
            <a:r>
              <a:rPr lang="en-GB" b="1" dirty="0">
                <a:effectLst/>
                <a:latin typeface="Bernard MT Condensed" pitchFamily="18" charset="0"/>
              </a:rPr>
              <a:t>unnecessary </a:t>
            </a:r>
            <a:r>
              <a:rPr lang="en-GB" b="1" dirty="0" smtClean="0">
                <a:effectLst/>
                <a:latin typeface="Bernard MT Condensed" pitchFamily="18" charset="0"/>
              </a:rPr>
              <a:t>purchases</a:t>
            </a:r>
            <a:endParaRPr lang="en-US" b="1" dirty="0" smtClean="0">
              <a:effectLst/>
              <a:latin typeface="Bernard MT Condensed" pitchFamily="18" charset="0"/>
            </a:endParaRPr>
          </a:p>
          <a:p>
            <a:pPr marL="609600" indent="-609600" algn="ctr">
              <a:lnSpc>
                <a:spcPct val="90000"/>
              </a:lnSpc>
              <a:buFont typeface="+mj-lt"/>
              <a:buAutoNum type="arabicPeriod"/>
            </a:pPr>
            <a:endParaRPr lang="en-US" b="1" dirty="0">
              <a:effectLst/>
              <a:latin typeface="Bernard MT Condensed" pitchFamily="18" charset="0"/>
            </a:endParaRPr>
          </a:p>
          <a:p>
            <a:pPr marL="609600" indent="-609600" algn="ctr">
              <a:lnSpc>
                <a:spcPct val="90000"/>
              </a:lnSpc>
              <a:buFont typeface="+mj-lt"/>
              <a:buAutoNum type="arabicPeriod"/>
            </a:pPr>
            <a:r>
              <a:rPr lang="en-GB" dirty="0" smtClean="0">
                <a:effectLst/>
                <a:latin typeface="Bernard MT Condensed" pitchFamily="18" charset="0"/>
              </a:rPr>
              <a:t>He </a:t>
            </a:r>
            <a:r>
              <a:rPr lang="en-GB" dirty="0">
                <a:effectLst/>
                <a:latin typeface="Bernard MT Condensed" pitchFamily="18" charset="0"/>
              </a:rPr>
              <a:t>may be </a:t>
            </a:r>
            <a:r>
              <a:rPr lang="en-GB" b="1" dirty="0">
                <a:effectLst/>
                <a:latin typeface="Bernard MT Condensed" pitchFamily="18" charset="0"/>
              </a:rPr>
              <a:t>irrational in his </a:t>
            </a:r>
            <a:r>
              <a:rPr lang="en-GB" b="1" dirty="0" smtClean="0">
                <a:effectLst/>
                <a:latin typeface="Bernard MT Condensed" pitchFamily="18" charset="0"/>
              </a:rPr>
              <a:t>buying</a:t>
            </a:r>
            <a:endParaRPr lang="en-US" dirty="0">
              <a:effectLst/>
              <a:latin typeface="Bernard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42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2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2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2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42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2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effectLst/>
                <a:latin typeface="Algerian" pitchFamily="82" charset="0"/>
              </a:rPr>
              <a:t>Ways of advertising product</a:t>
            </a:r>
            <a:endParaRPr lang="ms-BN" sz="4000" dirty="0">
              <a:effectLst/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5114948"/>
          </a:xfrm>
        </p:spPr>
        <p:txBody>
          <a:bodyPr/>
          <a:lstStyle/>
          <a:p>
            <a:pPr marL="514350" indent="-514350">
              <a:buFont typeface="Wingdings" pitchFamily="2" charset="2"/>
              <a:buChar char="v"/>
            </a:pPr>
            <a:r>
              <a:rPr lang="en-US" sz="2800" dirty="0" smtClean="0">
                <a:effectLst/>
                <a:latin typeface="Bernard MT Condensed" pitchFamily="18" charset="0"/>
              </a:rPr>
              <a:t>By Direct advertising – is on a person to person basis such as 	1) Personal demonstration</a:t>
            </a:r>
          </a:p>
          <a:p>
            <a:pPr marL="514350" indent="-514350">
              <a:buNone/>
            </a:pPr>
            <a:r>
              <a:rPr lang="en-US" sz="2800" dirty="0" smtClean="0">
                <a:effectLst/>
                <a:latin typeface="Bernard MT Condensed" pitchFamily="18" charset="0"/>
              </a:rPr>
              <a:t>			2) Direct mail advertising and </a:t>
            </a:r>
          </a:p>
          <a:p>
            <a:pPr marL="514350" indent="-514350">
              <a:buNone/>
            </a:pPr>
            <a:r>
              <a:rPr lang="en-US" sz="2800" dirty="0" smtClean="0">
                <a:effectLst/>
                <a:latin typeface="Bernard MT Condensed" pitchFamily="18" charset="0"/>
              </a:rPr>
              <a:t>			3) Door to door canvassing.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>
              <a:effectLst/>
              <a:latin typeface="Bernard MT Condensed" pitchFamily="18" charset="0"/>
            </a:endParaRPr>
          </a:p>
          <a:p>
            <a:pPr marL="514350" indent="-514350">
              <a:buFont typeface="Wingdings" pitchFamily="2" charset="2"/>
              <a:buChar char="v"/>
            </a:pPr>
            <a:r>
              <a:rPr lang="en-US" sz="2800" dirty="0" smtClean="0">
                <a:effectLst/>
                <a:latin typeface="Bernard MT Condensed" pitchFamily="18" charset="0"/>
              </a:rPr>
              <a:t>By Indirect advertising – is directed at the general public such as 	1) Press</a:t>
            </a:r>
          </a:p>
          <a:p>
            <a:pPr marL="514350" indent="-514350">
              <a:buNone/>
            </a:pPr>
            <a:r>
              <a:rPr lang="en-US" sz="2800" dirty="0" smtClean="0">
                <a:effectLst/>
                <a:latin typeface="Bernard MT Condensed" pitchFamily="18" charset="0"/>
              </a:rPr>
              <a:t>				2) Radio and television</a:t>
            </a:r>
          </a:p>
          <a:p>
            <a:pPr marL="514350" indent="-514350">
              <a:buNone/>
            </a:pPr>
            <a:r>
              <a:rPr lang="en-US" sz="2800" dirty="0" smtClean="0">
                <a:effectLst/>
                <a:latin typeface="Bernard MT Condensed" pitchFamily="18" charset="0"/>
              </a:rPr>
              <a:t>				3) Displays and</a:t>
            </a:r>
          </a:p>
          <a:p>
            <a:pPr marL="514350" indent="-514350">
              <a:buNone/>
            </a:pPr>
            <a:r>
              <a:rPr lang="en-US" sz="2800" dirty="0" smtClean="0">
                <a:effectLst/>
                <a:latin typeface="Bernard MT Condensed" pitchFamily="18" charset="0"/>
              </a:rPr>
              <a:t>				4) Outdoor.</a:t>
            </a:r>
            <a:endParaRPr lang="ms-BN" sz="2800" dirty="0">
              <a:effectLst/>
              <a:latin typeface="Bernard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  <a:latin typeface="Algerian" pitchFamily="82" charset="0"/>
              </a:rPr>
              <a:t>Devices used in advertising</a:t>
            </a:r>
            <a:endParaRPr lang="ms-BN" dirty="0">
              <a:effectLst/>
              <a:latin typeface="Algerian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786" y="1857364"/>
            <a:ext cx="37147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400" dirty="0" smtClean="0">
                <a:latin typeface="Bernard MT Condensed" pitchFamily="18" charset="0"/>
              </a:rPr>
              <a:t>Sex appeal</a:t>
            </a:r>
          </a:p>
          <a:p>
            <a:pPr marL="342900" indent="-342900">
              <a:buFont typeface="Wingdings" pitchFamily="2" charset="2"/>
              <a:buChar char="ü"/>
            </a:pPr>
            <a:endParaRPr lang="en-US" sz="2400" dirty="0">
              <a:latin typeface="Bernard MT Condensed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 smtClean="0">
                <a:latin typeface="Bernard MT Condensed" pitchFamily="18" charset="0"/>
              </a:rPr>
              <a:t>Romance appeal</a:t>
            </a:r>
          </a:p>
          <a:p>
            <a:pPr marL="342900" indent="-342900">
              <a:buFont typeface="Wingdings" pitchFamily="2" charset="2"/>
              <a:buChar char="ü"/>
            </a:pPr>
            <a:endParaRPr lang="en-US" sz="2400" dirty="0">
              <a:latin typeface="Bernard MT Condensed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 smtClean="0">
                <a:latin typeface="Bernard MT Condensed" pitchFamily="18" charset="0"/>
              </a:rPr>
              <a:t>Economy Appeal</a:t>
            </a:r>
          </a:p>
          <a:p>
            <a:pPr marL="342900" indent="-342900">
              <a:buFont typeface="Wingdings" pitchFamily="2" charset="2"/>
              <a:buChar char="ü"/>
            </a:pPr>
            <a:endParaRPr lang="en-US" sz="2400" dirty="0">
              <a:latin typeface="Bernard MT Condensed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 smtClean="0">
                <a:latin typeface="Bernard MT Condensed" pitchFamily="18" charset="0"/>
              </a:rPr>
              <a:t>Appeal for manliness</a:t>
            </a:r>
          </a:p>
          <a:p>
            <a:pPr marL="342900" indent="-342900">
              <a:buFont typeface="Wingdings" pitchFamily="2" charset="2"/>
              <a:buChar char="ü"/>
            </a:pPr>
            <a:endParaRPr lang="en-US" sz="2400" dirty="0">
              <a:latin typeface="Bernard MT Condensed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 smtClean="0">
                <a:latin typeface="Bernard MT Condensed" pitchFamily="18" charset="0"/>
              </a:rPr>
              <a:t>Appeal for motherly love</a:t>
            </a:r>
          </a:p>
          <a:p>
            <a:pPr marL="342900" indent="-342900">
              <a:buFont typeface="Wingdings" pitchFamily="2" charset="2"/>
              <a:buChar char="ü"/>
            </a:pPr>
            <a:endParaRPr lang="en-US" sz="2400" dirty="0" smtClean="0">
              <a:latin typeface="Bernard MT Condensed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3504" y="1928802"/>
            <a:ext cx="32861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400" dirty="0" smtClean="0">
                <a:latin typeface="Bernard MT Condensed" pitchFamily="18" charset="0"/>
              </a:rPr>
              <a:t>Appeal for cleanliness</a:t>
            </a:r>
          </a:p>
          <a:p>
            <a:pPr marL="342900" indent="-342900">
              <a:buFont typeface="Wingdings" pitchFamily="2" charset="2"/>
              <a:buChar char="ü"/>
            </a:pPr>
            <a:endParaRPr lang="en-US" sz="2400" dirty="0" smtClean="0">
              <a:latin typeface="Bernard MT Condensed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 smtClean="0">
                <a:latin typeface="Bernard MT Condensed" pitchFamily="18" charset="0"/>
              </a:rPr>
              <a:t>Appeal to safety</a:t>
            </a:r>
          </a:p>
          <a:p>
            <a:pPr marL="342900" indent="-342900">
              <a:buFont typeface="Wingdings" pitchFamily="2" charset="2"/>
              <a:buChar char="ü"/>
            </a:pPr>
            <a:endParaRPr lang="en-US" sz="2400" dirty="0" smtClean="0">
              <a:latin typeface="Bernard MT Condensed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 smtClean="0">
                <a:latin typeface="Bernard MT Condensed" pitchFamily="18" charset="0"/>
              </a:rPr>
              <a:t>Appeal to prestige or status</a:t>
            </a:r>
          </a:p>
          <a:p>
            <a:pPr marL="342900" indent="-342900">
              <a:buFont typeface="Wingdings" pitchFamily="2" charset="2"/>
              <a:buChar char="ü"/>
            </a:pPr>
            <a:endParaRPr lang="en-US" sz="2400" dirty="0" smtClean="0">
              <a:latin typeface="Bernard MT Condensed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 smtClean="0">
                <a:latin typeface="Bernard MT Condensed" pitchFamily="18" charset="0"/>
              </a:rPr>
              <a:t>Appeal for healthiness</a:t>
            </a:r>
            <a:endParaRPr lang="ms-B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ms-B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ms-B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2694</TotalTime>
  <Words>319</Words>
  <Application>Microsoft Office PowerPoint</Application>
  <PresentationFormat>On-screen Show (4:3)</PresentationFormat>
  <Paragraphs>123</Paragraphs>
  <Slides>13</Slides>
  <Notes>1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Stream</vt:lpstr>
      <vt:lpstr>Slide 1</vt:lpstr>
      <vt:lpstr>What is Advertising?</vt:lpstr>
      <vt:lpstr>Purpose of Advertising </vt:lpstr>
      <vt:lpstr>Types of advertising</vt:lpstr>
      <vt:lpstr>Group work</vt:lpstr>
      <vt:lpstr>Advantages And disadvantages For consumers</vt:lpstr>
      <vt:lpstr>Danger of Advertising</vt:lpstr>
      <vt:lpstr>Ways of advertising product</vt:lpstr>
      <vt:lpstr>Devices used in advertising</vt:lpstr>
      <vt:lpstr>Group work</vt:lpstr>
      <vt:lpstr>Advertising Media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175</cp:revision>
  <dcterms:created xsi:type="dcterms:W3CDTF">2008-07-12T07:18:31Z</dcterms:created>
  <dcterms:modified xsi:type="dcterms:W3CDTF">2008-07-17T00:10:49Z</dcterms:modified>
</cp:coreProperties>
</file>